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9" r:id="rId2"/>
    <p:sldId id="263" r:id="rId3"/>
    <p:sldId id="258" r:id="rId4"/>
    <p:sldId id="257" r:id="rId5"/>
    <p:sldId id="274" r:id="rId6"/>
    <p:sldId id="266" r:id="rId7"/>
    <p:sldId id="267" r:id="rId8"/>
    <p:sldId id="269" r:id="rId9"/>
    <p:sldId id="270" r:id="rId10"/>
    <p:sldId id="27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10"/>
    <p:restoredTop sz="96405"/>
  </p:normalViewPr>
  <p:slideViewPr>
    <p:cSldViewPr snapToGrid="0">
      <p:cViewPr varScale="1">
        <p:scale>
          <a:sx n="114" d="100"/>
          <a:sy n="114" d="100"/>
        </p:scale>
        <p:origin x="46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smtClean="0"/>
              <a:pPr/>
              <a:t>12/19/2024</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smtClean="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71444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639456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895521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116981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smtClean="0"/>
              <a:pPr/>
              <a:t>12/19/2024</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smtClean="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00838671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12/19/2024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2927328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12/19/2024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83364092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12/19/2024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9660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12/19/2024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836057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smtClean="0"/>
              <a:t>12/19/2024</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smtClean="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45325136"/>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smtClean="0"/>
              <a:t>12/19/2024</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659225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smtClean="0"/>
              <a:pPr/>
              <a:t>12/19/2024</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smtClean="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626065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CA440B8-CBAB-E0CE-9B13-592BAD15F202}"/>
              </a:ext>
            </a:extLst>
          </p:cNvPr>
          <p:cNvSpPr>
            <a:spLocks noGrp="1"/>
          </p:cNvSpPr>
          <p:nvPr>
            <p:ph type="subTitle" idx="1"/>
          </p:nvPr>
        </p:nvSpPr>
        <p:spPr>
          <a:xfrm>
            <a:off x="1644242" y="5979196"/>
            <a:ext cx="9455075" cy="742279"/>
          </a:xfrm>
        </p:spPr>
        <p:txBody>
          <a:bodyPr>
            <a:normAutofit fontScale="85000" lnSpcReduction="10000"/>
          </a:bodyPr>
          <a:lstStyle/>
          <a:p>
            <a:r>
              <a:rPr lang="en-US" sz="3200" b="0" dirty="0">
                <a:latin typeface="Arial Rounded MT Bold" panose="020F0704030504030204" pitchFamily="34" charset="0"/>
              </a:rPr>
              <a:t>DECEMBER 2024 Park board Meeting</a:t>
            </a:r>
          </a:p>
        </p:txBody>
      </p:sp>
      <p:sp>
        <p:nvSpPr>
          <p:cNvPr id="12" name="Rectangle 1">
            <a:extLst>
              <a:ext uri="{FF2B5EF4-FFF2-40B4-BE49-F238E27FC236}">
                <a16:creationId xmlns:a16="http://schemas.microsoft.com/office/drawing/2014/main" id="{D456CD0C-CF39-487E-9229-1132A48AE6D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TextBox 14">
            <a:extLst>
              <a:ext uri="{FF2B5EF4-FFF2-40B4-BE49-F238E27FC236}">
                <a16:creationId xmlns:a16="http://schemas.microsoft.com/office/drawing/2014/main" id="{A957A555-98C5-4784-A21D-85A86ED781A3}"/>
              </a:ext>
            </a:extLst>
          </p:cNvPr>
          <p:cNvSpPr txBox="1"/>
          <p:nvPr/>
        </p:nvSpPr>
        <p:spPr>
          <a:xfrm>
            <a:off x="4042218" y="1885950"/>
            <a:ext cx="4391025" cy="2862322"/>
          </a:xfrm>
          <a:prstGeom prst="rect">
            <a:avLst/>
          </a:prstGeom>
          <a:noFill/>
        </p:spPr>
        <p:txBody>
          <a:bodyPr wrap="square" rtlCol="0">
            <a:spAutoFit/>
          </a:bodyPr>
          <a:lstStyle/>
          <a:p>
            <a:pPr algn="ctr"/>
            <a:r>
              <a:rPr lang="en-US" sz="6000" dirty="0">
                <a:latin typeface="Arial Rounded MT Bold" panose="020F0704030504030204" pitchFamily="34" charset="0"/>
              </a:rPr>
              <a:t>Franklin Parks and Recreation </a:t>
            </a:r>
          </a:p>
        </p:txBody>
      </p:sp>
    </p:spTree>
    <p:extLst>
      <p:ext uri="{BB962C8B-B14F-4D97-AF65-F5344CB8AC3E}">
        <p14:creationId xmlns:p14="http://schemas.microsoft.com/office/powerpoint/2010/main" val="433841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2C0444E-FB4D-4F0B-B02A-6019879DE2E0}"/>
              </a:ext>
            </a:extLst>
          </p:cNvPr>
          <p:cNvSpPr>
            <a:spLocks noGrp="1"/>
          </p:cNvSpPr>
          <p:nvPr>
            <p:ph type="body" sz="half" idx="2"/>
          </p:nvPr>
        </p:nvSpPr>
        <p:spPr>
          <a:xfrm>
            <a:off x="7826928" y="357153"/>
            <a:ext cx="3947021" cy="976697"/>
          </a:xfrm>
        </p:spPr>
        <p:txBody>
          <a:bodyPr>
            <a:noAutofit/>
          </a:bodyPr>
          <a:lstStyle/>
          <a:p>
            <a:pPr algn="ctr"/>
            <a:r>
              <a:rPr lang="en-US" sz="4000" dirty="0">
                <a:solidFill>
                  <a:schemeClr val="bg1"/>
                </a:solidFill>
                <a:latin typeface="Calibri" panose="020F0502020204030204" pitchFamily="34" charset="0"/>
                <a:cs typeface="Calibri" panose="020F0502020204030204" pitchFamily="34" charset="0"/>
              </a:rPr>
              <a:t>Happy Holidays from Franklin Parks and Recreation!!</a:t>
            </a:r>
          </a:p>
          <a:p>
            <a:pPr algn="ctr"/>
            <a:r>
              <a:rPr lang="en-US" sz="4000" dirty="0">
                <a:solidFill>
                  <a:schemeClr val="bg1"/>
                </a:solidFill>
                <a:latin typeface="Calibri" panose="020F0502020204030204" pitchFamily="34" charset="0"/>
                <a:cs typeface="Calibri" panose="020F0502020204030204" pitchFamily="34" charset="0"/>
              </a:rPr>
              <a:t>(Some of our Staff!)  Picture from Breakfast with Santa 2024! </a:t>
            </a:r>
          </a:p>
        </p:txBody>
      </p:sp>
      <p:pic>
        <p:nvPicPr>
          <p:cNvPr id="10" name="Picture 9">
            <a:extLst>
              <a:ext uri="{FF2B5EF4-FFF2-40B4-BE49-F238E27FC236}">
                <a16:creationId xmlns:a16="http://schemas.microsoft.com/office/drawing/2014/main" id="{2D183506-456A-4E1F-A2A8-0D96FBA0B1C2}"/>
              </a:ext>
            </a:extLst>
          </p:cNvPr>
          <p:cNvPicPr>
            <a:picLocks noChangeAspect="1"/>
          </p:cNvPicPr>
          <p:nvPr/>
        </p:nvPicPr>
        <p:blipFill rotWithShape="1">
          <a:blip r:embed="rId2"/>
          <a:srcRect l="4061" t="9236" r="6072" b="25748"/>
          <a:stretch/>
        </p:blipFill>
        <p:spPr>
          <a:xfrm>
            <a:off x="418051" y="96472"/>
            <a:ext cx="6909588" cy="6665055"/>
          </a:xfrm>
          <a:prstGeom prst="rect">
            <a:avLst/>
          </a:prstGeom>
        </p:spPr>
      </p:pic>
    </p:spTree>
    <p:extLst>
      <p:ext uri="{BB962C8B-B14F-4D97-AF65-F5344CB8AC3E}">
        <p14:creationId xmlns:p14="http://schemas.microsoft.com/office/powerpoint/2010/main" val="850579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2C12F-EA23-FAC4-2D23-242B45501BFC}"/>
              </a:ext>
            </a:extLst>
          </p:cNvPr>
          <p:cNvSpPr>
            <a:spLocks noGrp="1"/>
          </p:cNvSpPr>
          <p:nvPr>
            <p:ph type="title"/>
          </p:nvPr>
        </p:nvSpPr>
        <p:spPr>
          <a:xfrm>
            <a:off x="7344276" y="2232329"/>
            <a:ext cx="5054266" cy="1196671"/>
          </a:xfrm>
        </p:spPr>
        <p:txBody>
          <a:bodyPr>
            <a:noAutofit/>
          </a:bodyPr>
          <a:lstStyle/>
          <a:p>
            <a:pPr algn="ctr"/>
            <a:r>
              <a:rPr lang="en-US" sz="4000" dirty="0">
                <a:latin typeface="Arial Rounded MT Bold" panose="020F0704030504030204" pitchFamily="34" charset="0"/>
              </a:rPr>
              <a:t>FACILITY Reservations </a:t>
            </a:r>
          </a:p>
        </p:txBody>
      </p:sp>
      <p:sp>
        <p:nvSpPr>
          <p:cNvPr id="3" name="Content Placeholder 2">
            <a:extLst>
              <a:ext uri="{FF2B5EF4-FFF2-40B4-BE49-F238E27FC236}">
                <a16:creationId xmlns:a16="http://schemas.microsoft.com/office/drawing/2014/main" id="{01B67E77-C192-E719-1DCF-4B3A53257197}"/>
              </a:ext>
            </a:extLst>
          </p:cNvPr>
          <p:cNvSpPr>
            <a:spLocks noGrp="1"/>
          </p:cNvSpPr>
          <p:nvPr>
            <p:ph idx="1"/>
          </p:nvPr>
        </p:nvSpPr>
        <p:spPr>
          <a:xfrm>
            <a:off x="545350" y="571499"/>
            <a:ext cx="6602070" cy="5715001"/>
          </a:xfrm>
        </p:spPr>
        <p:txBody>
          <a:bodyPr>
            <a:normAutofit fontScale="85000" lnSpcReduction="20000"/>
          </a:bodyPr>
          <a:lstStyle/>
          <a:p>
            <a:pPr marL="0" indent="0">
              <a:buNone/>
            </a:pPr>
            <a:r>
              <a:rPr lang="en-US" sz="3100" dirty="0">
                <a:solidFill>
                  <a:schemeClr val="accent2"/>
                </a:solidFill>
                <a:latin typeface="Calibri" panose="020F0502020204030204" pitchFamily="34" charset="0"/>
                <a:cs typeface="Calibri" panose="020F0502020204030204" pitchFamily="34" charset="0"/>
              </a:rPr>
              <a:t>• We are still in construction for the concession stand but all is well with that project.</a:t>
            </a:r>
          </a:p>
          <a:p>
            <a:pPr marL="0" indent="0">
              <a:buNone/>
            </a:pPr>
            <a:r>
              <a:rPr lang="en-US" sz="3100" dirty="0">
                <a:solidFill>
                  <a:schemeClr val="accent2"/>
                </a:solidFill>
                <a:latin typeface="Calibri" panose="020F0502020204030204" pitchFamily="34" charset="0"/>
                <a:cs typeface="Calibri" panose="020F0502020204030204" pitchFamily="34" charset="0"/>
              </a:rPr>
              <a:t>• The summer application process has started. Concession applications are really low so far. Hopefully we can do an online ad for applications and get a lot more over Christmas Break when kids are off of school.</a:t>
            </a:r>
          </a:p>
          <a:p>
            <a:pPr marL="0" indent="0">
              <a:buNone/>
            </a:pPr>
            <a:r>
              <a:rPr lang="en-US" sz="3100" dirty="0">
                <a:solidFill>
                  <a:schemeClr val="accent2"/>
                </a:solidFill>
                <a:latin typeface="Calibri" panose="020F0502020204030204" pitchFamily="34" charset="0"/>
                <a:cs typeface="Calibri" panose="020F0502020204030204" pitchFamily="34" charset="0"/>
              </a:rPr>
              <a:t>• Beeson Hall has been and will continue to be busy this month. It has hosted 7 Christmas events, the Active Adult Center on Mondays and Wednesday, a couple of classes, and even a wedding. </a:t>
            </a:r>
          </a:p>
          <a:p>
            <a:pPr marL="0" indent="0">
              <a:buNone/>
            </a:pPr>
            <a:r>
              <a:rPr lang="en-US" sz="3100" dirty="0">
                <a:solidFill>
                  <a:schemeClr val="accent2"/>
                </a:solidFill>
                <a:latin typeface="Calibri" panose="020F0502020204030204" pitchFamily="34" charset="0"/>
                <a:cs typeface="Calibri" panose="020F0502020204030204" pitchFamily="34" charset="0"/>
              </a:rPr>
              <a:t>• We will start taking reservations for 2026 at the beginning of 2025!</a:t>
            </a:r>
          </a:p>
          <a:p>
            <a:endParaRPr lang="en-US" sz="2400" dirty="0">
              <a:solidFill>
                <a:schemeClr val="accent2"/>
              </a:solidFill>
              <a:latin typeface="Calibri" panose="020F0502020204030204" pitchFamily="34" charset="0"/>
              <a:ea typeface="Calibri" panose="020F0502020204030204" pitchFamily="34" charset="0"/>
            </a:endParaRPr>
          </a:p>
        </p:txBody>
      </p:sp>
      <p:sp>
        <p:nvSpPr>
          <p:cNvPr id="4" name="Text Placeholder 3">
            <a:extLst>
              <a:ext uri="{FF2B5EF4-FFF2-40B4-BE49-F238E27FC236}">
                <a16:creationId xmlns:a16="http://schemas.microsoft.com/office/drawing/2014/main" id="{8FDAE7A2-8D7B-D71E-3BDD-C162F6DC4485}"/>
              </a:ext>
            </a:extLst>
          </p:cNvPr>
          <p:cNvSpPr>
            <a:spLocks noGrp="1"/>
          </p:cNvSpPr>
          <p:nvPr>
            <p:ph type="body" sz="half" idx="2"/>
          </p:nvPr>
        </p:nvSpPr>
        <p:spPr>
          <a:xfrm>
            <a:off x="9709485" y="5475136"/>
            <a:ext cx="3092115" cy="4164164"/>
          </a:xfrm>
        </p:spPr>
        <p:txBody>
          <a:bodyPr>
            <a:normAutofit/>
          </a:bodyPr>
          <a:lstStyle/>
          <a:p>
            <a:r>
              <a:rPr lang="en-US" sz="4400" dirty="0"/>
              <a:t>- Jamie </a:t>
            </a:r>
          </a:p>
        </p:txBody>
      </p:sp>
    </p:spTree>
    <p:extLst>
      <p:ext uri="{BB962C8B-B14F-4D97-AF65-F5344CB8AC3E}">
        <p14:creationId xmlns:p14="http://schemas.microsoft.com/office/powerpoint/2010/main" val="2357550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BD8FD51-48C6-4706-A9BB-AB834FFED408}"/>
              </a:ext>
            </a:extLst>
          </p:cNvPr>
          <p:cNvPicPr>
            <a:picLocks noChangeAspect="1"/>
          </p:cNvPicPr>
          <p:nvPr/>
        </p:nvPicPr>
        <p:blipFill rotWithShape="1">
          <a:blip r:embed="rId2"/>
          <a:srcRect l="19541" t="18471" r="10757" b="12049"/>
          <a:stretch/>
        </p:blipFill>
        <p:spPr>
          <a:xfrm>
            <a:off x="0" y="0"/>
            <a:ext cx="12192000" cy="6836184"/>
          </a:xfrm>
          <a:prstGeom prst="rect">
            <a:avLst/>
          </a:prstGeom>
        </p:spPr>
      </p:pic>
    </p:spTree>
    <p:extLst>
      <p:ext uri="{BB962C8B-B14F-4D97-AF65-F5344CB8AC3E}">
        <p14:creationId xmlns:p14="http://schemas.microsoft.com/office/powerpoint/2010/main" val="3240983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012C62-A089-4CB8-9873-77FAE6559BD7}"/>
              </a:ext>
            </a:extLst>
          </p:cNvPr>
          <p:cNvPicPr>
            <a:picLocks noChangeAspect="1"/>
          </p:cNvPicPr>
          <p:nvPr/>
        </p:nvPicPr>
        <p:blipFill rotWithShape="1">
          <a:blip r:embed="rId2"/>
          <a:srcRect l="19541" t="17614" r="10344" b="12049"/>
          <a:stretch/>
        </p:blipFill>
        <p:spPr>
          <a:xfrm>
            <a:off x="0" y="0"/>
            <a:ext cx="12281483" cy="6930179"/>
          </a:xfrm>
          <a:prstGeom prst="rect">
            <a:avLst/>
          </a:prstGeom>
        </p:spPr>
      </p:pic>
    </p:spTree>
    <p:extLst>
      <p:ext uri="{BB962C8B-B14F-4D97-AF65-F5344CB8AC3E}">
        <p14:creationId xmlns:p14="http://schemas.microsoft.com/office/powerpoint/2010/main" val="2337335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D56C11-53D8-4A16-B31B-EBD42BC07626}"/>
              </a:ext>
            </a:extLst>
          </p:cNvPr>
          <p:cNvPicPr>
            <a:picLocks noChangeAspect="1"/>
          </p:cNvPicPr>
          <p:nvPr/>
        </p:nvPicPr>
        <p:blipFill rotWithShape="1">
          <a:blip r:embed="rId2"/>
          <a:srcRect l="19678" t="18226" r="10275" b="12171"/>
          <a:stretch/>
        </p:blipFill>
        <p:spPr>
          <a:xfrm>
            <a:off x="-1" y="0"/>
            <a:ext cx="12269677" cy="6858000"/>
          </a:xfrm>
          <a:prstGeom prst="rect">
            <a:avLst/>
          </a:prstGeom>
        </p:spPr>
      </p:pic>
    </p:spTree>
    <p:extLst>
      <p:ext uri="{BB962C8B-B14F-4D97-AF65-F5344CB8AC3E}">
        <p14:creationId xmlns:p14="http://schemas.microsoft.com/office/powerpoint/2010/main" val="2002845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2C12F-EA23-FAC4-2D23-242B45501BFC}"/>
              </a:ext>
            </a:extLst>
          </p:cNvPr>
          <p:cNvSpPr>
            <a:spLocks noGrp="1"/>
          </p:cNvSpPr>
          <p:nvPr>
            <p:ph type="title"/>
          </p:nvPr>
        </p:nvSpPr>
        <p:spPr>
          <a:xfrm>
            <a:off x="7344276" y="2232329"/>
            <a:ext cx="5054266" cy="1196671"/>
          </a:xfrm>
        </p:spPr>
        <p:txBody>
          <a:bodyPr>
            <a:noAutofit/>
          </a:bodyPr>
          <a:lstStyle/>
          <a:p>
            <a:pPr algn="ctr"/>
            <a:r>
              <a:rPr lang="en-US" sz="4000" dirty="0">
                <a:latin typeface="Arial Rounded MT Bold" panose="020F0704030504030204" pitchFamily="34" charset="0"/>
              </a:rPr>
              <a:t>FITNESS </a:t>
            </a:r>
            <a:br>
              <a:rPr lang="en-US" sz="4000" dirty="0">
                <a:latin typeface="Arial Rounded MT Bold" panose="020F0704030504030204" pitchFamily="34" charset="0"/>
              </a:rPr>
            </a:br>
            <a:r>
              <a:rPr lang="en-US" sz="4000" dirty="0">
                <a:latin typeface="Arial Rounded MT Bold" panose="020F0704030504030204" pitchFamily="34" charset="0"/>
              </a:rPr>
              <a:t>AND </a:t>
            </a:r>
            <a:br>
              <a:rPr lang="en-US" sz="4000" dirty="0">
                <a:latin typeface="Arial Rounded MT Bold" panose="020F0704030504030204" pitchFamily="34" charset="0"/>
              </a:rPr>
            </a:br>
            <a:r>
              <a:rPr lang="en-US" sz="4000" dirty="0">
                <a:latin typeface="Arial Rounded MT Bold" panose="020F0704030504030204" pitchFamily="34" charset="0"/>
              </a:rPr>
              <a:t>AQUATICS </a:t>
            </a:r>
          </a:p>
        </p:txBody>
      </p:sp>
      <p:sp>
        <p:nvSpPr>
          <p:cNvPr id="3" name="Content Placeholder 2">
            <a:extLst>
              <a:ext uri="{FF2B5EF4-FFF2-40B4-BE49-F238E27FC236}">
                <a16:creationId xmlns:a16="http://schemas.microsoft.com/office/drawing/2014/main" id="{01B67E77-C192-E719-1DCF-4B3A53257197}"/>
              </a:ext>
            </a:extLst>
          </p:cNvPr>
          <p:cNvSpPr>
            <a:spLocks noGrp="1"/>
          </p:cNvSpPr>
          <p:nvPr>
            <p:ph idx="1"/>
          </p:nvPr>
        </p:nvSpPr>
        <p:spPr>
          <a:xfrm>
            <a:off x="782660" y="441483"/>
            <a:ext cx="6293398" cy="5975033"/>
          </a:xfrm>
        </p:spPr>
        <p:txBody>
          <a:bodyPr>
            <a:noAutofit/>
          </a:bodyPr>
          <a:lstStyle/>
          <a:p>
            <a:pPr marL="0" indent="0">
              <a:buNone/>
            </a:pPr>
            <a:r>
              <a:rPr lang="en-US" sz="1600" b="1" i="1" u="sng" dirty="0">
                <a:solidFill>
                  <a:schemeClr val="accent2"/>
                </a:solidFill>
                <a:latin typeface="Calibri" panose="020F0502020204030204" pitchFamily="34" charset="0"/>
                <a:cs typeface="Calibri" panose="020F0502020204030204" pitchFamily="34" charset="0"/>
              </a:rPr>
              <a:t>Aquatics </a:t>
            </a:r>
            <a:endParaRPr lang="en-US" sz="1600" dirty="0">
              <a:solidFill>
                <a:schemeClr val="accent2"/>
              </a:solidFill>
              <a:latin typeface="Calibri" panose="020F0502020204030204" pitchFamily="34" charset="0"/>
              <a:cs typeface="Calibri" panose="020F0502020204030204" pitchFamily="34" charset="0"/>
            </a:endParaRPr>
          </a:p>
          <a:p>
            <a:pPr marL="0" lvl="0" indent="0">
              <a:buNone/>
            </a:pPr>
            <a:r>
              <a:rPr lang="en-US" sz="1600" dirty="0">
                <a:solidFill>
                  <a:schemeClr val="accent2"/>
                </a:solidFill>
                <a:latin typeface="Calibri" panose="020F0502020204030204" pitchFamily="34" charset="0"/>
                <a:cs typeface="Calibri" panose="020F0502020204030204" pitchFamily="34" charset="0"/>
              </a:rPr>
              <a:t>•  We will refurbish the main pool filter early in the year.</a:t>
            </a:r>
          </a:p>
          <a:p>
            <a:pPr marL="0" lvl="0" indent="0">
              <a:buNone/>
            </a:pPr>
            <a:r>
              <a:rPr lang="en-US" sz="1600" dirty="0">
                <a:solidFill>
                  <a:schemeClr val="accent2"/>
                </a:solidFill>
                <a:latin typeface="Calibri" panose="020F0502020204030204" pitchFamily="34" charset="0"/>
                <a:cs typeface="Calibri" panose="020F0502020204030204" pitchFamily="34" charset="0"/>
              </a:rPr>
              <a:t>•  Programming at the middle school has been moved backed and shortened due to their school swim season.</a:t>
            </a:r>
          </a:p>
          <a:p>
            <a:pPr marL="0" lvl="0" indent="0">
              <a:buNone/>
            </a:pPr>
            <a:r>
              <a:rPr lang="en-US" sz="1600" dirty="0">
                <a:solidFill>
                  <a:schemeClr val="accent2"/>
                </a:solidFill>
                <a:latin typeface="Calibri" panose="020F0502020204030204" pitchFamily="34" charset="0"/>
                <a:cs typeface="Calibri" panose="020F0502020204030204" pitchFamily="34" charset="0"/>
              </a:rPr>
              <a:t>•  Started re-hiring process for returning guards.</a:t>
            </a:r>
          </a:p>
          <a:p>
            <a:pPr lvl="0"/>
            <a:endParaRPr lang="en-US" sz="1600" dirty="0">
              <a:solidFill>
                <a:schemeClr val="accent2"/>
              </a:solidFill>
              <a:latin typeface="Calibri" panose="020F0502020204030204" pitchFamily="34" charset="0"/>
              <a:cs typeface="Calibri" panose="020F0502020204030204" pitchFamily="34" charset="0"/>
            </a:endParaRPr>
          </a:p>
          <a:p>
            <a:pPr marL="0" indent="0">
              <a:buNone/>
            </a:pPr>
            <a:r>
              <a:rPr lang="en-US" sz="1600" b="1" i="1" u="sng" dirty="0">
                <a:solidFill>
                  <a:schemeClr val="accent2"/>
                </a:solidFill>
                <a:latin typeface="Calibri" panose="020F0502020204030204" pitchFamily="34" charset="0"/>
                <a:cs typeface="Calibri" panose="020F0502020204030204" pitchFamily="34" charset="0"/>
              </a:rPr>
              <a:t>Group Fitness Classes</a:t>
            </a:r>
            <a:endParaRPr lang="en-US" sz="1600" b="1" dirty="0">
              <a:solidFill>
                <a:schemeClr val="accent2"/>
              </a:solidFill>
              <a:latin typeface="Calibri" panose="020F0502020204030204" pitchFamily="34" charset="0"/>
              <a:cs typeface="Calibri" panose="020F0502020204030204" pitchFamily="34" charset="0"/>
            </a:endParaRPr>
          </a:p>
          <a:p>
            <a:pPr marL="0" lvl="0" indent="0">
              <a:buNone/>
            </a:pPr>
            <a:r>
              <a:rPr lang="en-US" sz="1600" dirty="0">
                <a:solidFill>
                  <a:schemeClr val="accent2"/>
                </a:solidFill>
                <a:latin typeface="Calibri" panose="020F0502020204030204" pitchFamily="34" charset="0"/>
                <a:cs typeface="Calibri" panose="020F0502020204030204" pitchFamily="34" charset="0"/>
              </a:rPr>
              <a:t>•  </a:t>
            </a:r>
            <a:r>
              <a:rPr lang="en-US" sz="1600" dirty="0" err="1">
                <a:solidFill>
                  <a:schemeClr val="accent2"/>
                </a:solidFill>
                <a:latin typeface="Calibri" panose="020F0502020204030204" pitchFamily="34" charset="0"/>
                <a:cs typeface="Calibri" panose="020F0502020204030204" pitchFamily="34" charset="0"/>
              </a:rPr>
              <a:t>CycleFit</a:t>
            </a:r>
            <a:r>
              <a:rPr lang="en-US" sz="1600" dirty="0">
                <a:solidFill>
                  <a:schemeClr val="accent2"/>
                </a:solidFill>
                <a:latin typeface="Calibri" panose="020F0502020204030204" pitchFamily="34" charset="0"/>
                <a:cs typeface="Calibri" panose="020F0502020204030204" pitchFamily="34" charset="0"/>
              </a:rPr>
              <a:t> instructor was able to gather enough registrations to keep the class going and not lose money.</a:t>
            </a:r>
          </a:p>
          <a:p>
            <a:pPr marL="0" lvl="0" indent="0">
              <a:buNone/>
            </a:pPr>
            <a:r>
              <a:rPr lang="en-US" sz="1600" dirty="0">
                <a:solidFill>
                  <a:schemeClr val="accent2"/>
                </a:solidFill>
                <a:latin typeface="Calibri" panose="020F0502020204030204" pitchFamily="34" charset="0"/>
                <a:cs typeface="Calibri" panose="020F0502020204030204" pitchFamily="34" charset="0"/>
              </a:rPr>
              <a:t>•  The other fitness classes are going well.</a:t>
            </a:r>
          </a:p>
          <a:p>
            <a:pPr marL="0" lvl="0" indent="0">
              <a:buNone/>
            </a:pPr>
            <a:r>
              <a:rPr lang="en-US" sz="1600" dirty="0">
                <a:solidFill>
                  <a:schemeClr val="accent2"/>
                </a:solidFill>
                <a:latin typeface="Calibri" panose="020F0502020204030204" pitchFamily="34" charset="0"/>
                <a:cs typeface="Calibri" panose="020F0502020204030204" pitchFamily="34" charset="0"/>
              </a:rPr>
              <a:t>•  We are launching “Jump Start January” fitness challenge. Those that register for $5 will get:</a:t>
            </a:r>
          </a:p>
          <a:p>
            <a:pPr lvl="1"/>
            <a:r>
              <a:rPr lang="en-US" sz="1200" dirty="0">
                <a:solidFill>
                  <a:schemeClr val="accent2"/>
                </a:solidFill>
                <a:latin typeface="Calibri" panose="020F0502020204030204" pitchFamily="34" charset="0"/>
                <a:cs typeface="Calibri" panose="020F0502020204030204" pitchFamily="34" charset="0"/>
              </a:rPr>
              <a:t>Email workouts daily during January that can be done at home</a:t>
            </a:r>
          </a:p>
          <a:p>
            <a:pPr lvl="1"/>
            <a:r>
              <a:rPr lang="en-US" sz="1200" dirty="0">
                <a:solidFill>
                  <a:schemeClr val="accent2"/>
                </a:solidFill>
                <a:latin typeface="Calibri" panose="020F0502020204030204" pitchFamily="34" charset="0"/>
                <a:cs typeface="Calibri" panose="020F0502020204030204" pitchFamily="34" charset="0"/>
              </a:rPr>
              <a:t>Be invited to the Challenge Facebook page for encouragement and support</a:t>
            </a:r>
          </a:p>
          <a:p>
            <a:pPr lvl="1"/>
            <a:r>
              <a:rPr lang="en-US" sz="1200" dirty="0">
                <a:solidFill>
                  <a:schemeClr val="accent2"/>
                </a:solidFill>
                <a:latin typeface="Calibri" panose="020F0502020204030204" pitchFamily="34" charset="0"/>
                <a:cs typeface="Calibri" panose="020F0502020204030204" pitchFamily="34" charset="0"/>
              </a:rPr>
              <a:t>Entered for a prize drawing at the end of January</a:t>
            </a:r>
          </a:p>
          <a:p>
            <a:pPr lvl="0"/>
            <a:endParaRPr lang="en-US" sz="1600" dirty="0">
              <a:solidFill>
                <a:schemeClr val="accent2"/>
              </a:solidFill>
              <a:latin typeface="Calibri" panose="020F0502020204030204" pitchFamily="34" charset="0"/>
              <a:cs typeface="Calibri" panose="020F0502020204030204" pitchFamily="34" charset="0"/>
            </a:endParaRPr>
          </a:p>
          <a:p>
            <a:pPr marL="0" indent="0">
              <a:buNone/>
            </a:pPr>
            <a:r>
              <a:rPr lang="en-US" sz="1600" dirty="0">
                <a:solidFill>
                  <a:schemeClr val="accent2"/>
                </a:solidFill>
                <a:latin typeface="Calibri" panose="020F0502020204030204" pitchFamily="34" charset="0"/>
                <a:cs typeface="Calibri" panose="020F0502020204030204" pitchFamily="34" charset="0"/>
              </a:rPr>
              <a:t> </a:t>
            </a:r>
          </a:p>
          <a:p>
            <a:pPr marL="0" indent="0">
              <a:buNone/>
            </a:pPr>
            <a:r>
              <a:rPr lang="en-US" sz="1600" dirty="0">
                <a:latin typeface="Calibri" panose="020F0502020204030204" pitchFamily="34" charset="0"/>
                <a:cs typeface="Calibri" panose="020F0502020204030204" pitchFamily="34" charset="0"/>
              </a:rPr>
              <a:t> </a:t>
            </a:r>
          </a:p>
          <a:p>
            <a:pPr marL="342900" marR="0" lvl="0" indent="-342900">
              <a:spcBef>
                <a:spcPts val="0"/>
              </a:spcBef>
              <a:spcAft>
                <a:spcPts val="0"/>
              </a:spcAft>
              <a:buFont typeface="Symbol" panose="05050102010706020507" pitchFamily="18" charset="2"/>
              <a:buChar char=""/>
            </a:pPr>
            <a:endParaRPr lang="en-US" sz="1600" dirty="0">
              <a:solidFill>
                <a:schemeClr val="accent2"/>
              </a:solidFill>
              <a:latin typeface="Calibri" panose="020F0502020204030204" pitchFamily="34" charset="0"/>
              <a:ea typeface="Calibri" panose="020F0502020204030204" pitchFamily="34" charset="0"/>
            </a:endParaRPr>
          </a:p>
        </p:txBody>
      </p:sp>
      <p:sp>
        <p:nvSpPr>
          <p:cNvPr id="4" name="Text Placeholder 3">
            <a:extLst>
              <a:ext uri="{FF2B5EF4-FFF2-40B4-BE49-F238E27FC236}">
                <a16:creationId xmlns:a16="http://schemas.microsoft.com/office/drawing/2014/main" id="{8FDAE7A2-8D7B-D71E-3BDD-C162F6DC4485}"/>
              </a:ext>
            </a:extLst>
          </p:cNvPr>
          <p:cNvSpPr>
            <a:spLocks noGrp="1"/>
          </p:cNvSpPr>
          <p:nvPr>
            <p:ph type="body" sz="half" idx="2"/>
          </p:nvPr>
        </p:nvSpPr>
        <p:spPr>
          <a:xfrm>
            <a:off x="9709485" y="5475136"/>
            <a:ext cx="3092115" cy="4164164"/>
          </a:xfrm>
        </p:spPr>
        <p:txBody>
          <a:bodyPr>
            <a:normAutofit/>
          </a:bodyPr>
          <a:lstStyle/>
          <a:p>
            <a:r>
              <a:rPr lang="en-US" sz="4400" dirty="0"/>
              <a:t>- Alfonso </a:t>
            </a:r>
          </a:p>
        </p:txBody>
      </p:sp>
    </p:spTree>
    <p:extLst>
      <p:ext uri="{BB962C8B-B14F-4D97-AF65-F5344CB8AC3E}">
        <p14:creationId xmlns:p14="http://schemas.microsoft.com/office/powerpoint/2010/main" val="3043447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2C12F-EA23-FAC4-2D23-242B45501BFC}"/>
              </a:ext>
            </a:extLst>
          </p:cNvPr>
          <p:cNvSpPr>
            <a:spLocks noGrp="1"/>
          </p:cNvSpPr>
          <p:nvPr>
            <p:ph type="title"/>
          </p:nvPr>
        </p:nvSpPr>
        <p:spPr>
          <a:xfrm>
            <a:off x="7344276" y="2232329"/>
            <a:ext cx="5054266" cy="1196671"/>
          </a:xfrm>
        </p:spPr>
        <p:txBody>
          <a:bodyPr>
            <a:noAutofit/>
          </a:bodyPr>
          <a:lstStyle/>
          <a:p>
            <a:pPr algn="ctr"/>
            <a:r>
              <a:rPr lang="en-US" sz="4000" dirty="0">
                <a:latin typeface="Arial Rounded MT Bold" panose="020F0704030504030204" pitchFamily="34" charset="0"/>
              </a:rPr>
              <a:t>Recreation </a:t>
            </a:r>
            <a:r>
              <a:rPr lang="en-US" sz="4000" dirty="0" err="1">
                <a:latin typeface="Arial Rounded MT Bold" panose="020F0704030504030204" pitchFamily="34" charset="0"/>
              </a:rPr>
              <a:t>pROGRAMS</a:t>
            </a:r>
            <a:r>
              <a:rPr lang="en-US" sz="4000" dirty="0">
                <a:latin typeface="Arial Rounded MT Bold" panose="020F0704030504030204" pitchFamily="34" charset="0"/>
              </a:rPr>
              <a:t> </a:t>
            </a:r>
          </a:p>
        </p:txBody>
      </p:sp>
      <p:sp>
        <p:nvSpPr>
          <p:cNvPr id="3" name="Content Placeholder 2">
            <a:extLst>
              <a:ext uri="{FF2B5EF4-FFF2-40B4-BE49-F238E27FC236}">
                <a16:creationId xmlns:a16="http://schemas.microsoft.com/office/drawing/2014/main" id="{01B67E77-C192-E719-1DCF-4B3A53257197}"/>
              </a:ext>
            </a:extLst>
          </p:cNvPr>
          <p:cNvSpPr>
            <a:spLocks noGrp="1"/>
          </p:cNvSpPr>
          <p:nvPr>
            <p:ph idx="1"/>
          </p:nvPr>
        </p:nvSpPr>
        <p:spPr>
          <a:xfrm>
            <a:off x="390273" y="486561"/>
            <a:ext cx="6841038" cy="5715001"/>
          </a:xfrm>
        </p:spPr>
        <p:txBody>
          <a:bodyPr>
            <a:normAutofit fontScale="77500" lnSpcReduction="20000"/>
          </a:bodyPr>
          <a:lstStyle/>
          <a:p>
            <a:pPr marL="0" indent="0">
              <a:buNone/>
            </a:pPr>
            <a:r>
              <a:rPr lang="en-US" sz="1800" b="1" i="1" u="sng" dirty="0">
                <a:solidFill>
                  <a:schemeClr val="accent2"/>
                </a:solidFill>
                <a:latin typeface="Calibri" panose="020F0502020204030204" pitchFamily="34" charset="0"/>
                <a:cs typeface="Calibri" panose="020F0502020204030204" pitchFamily="34" charset="0"/>
              </a:rPr>
              <a:t>KICKAPOO KIDS CAMP  </a:t>
            </a:r>
            <a:endParaRPr lang="en-US" sz="1800" dirty="0">
              <a:solidFill>
                <a:schemeClr val="accent2"/>
              </a:solidFill>
              <a:latin typeface="Calibri" panose="020F0502020204030204" pitchFamily="34" charset="0"/>
              <a:cs typeface="Calibri" panose="020F0502020204030204" pitchFamily="34" charset="0"/>
            </a:endParaRPr>
          </a:p>
          <a:p>
            <a:pPr lvl="0"/>
            <a:r>
              <a:rPr lang="en-US" sz="1800" dirty="0">
                <a:solidFill>
                  <a:schemeClr val="accent2"/>
                </a:solidFill>
                <a:latin typeface="Calibri" panose="020F0502020204030204" pitchFamily="34" charset="0"/>
                <a:cs typeface="Calibri" panose="020F0502020204030204" pitchFamily="34" charset="0"/>
              </a:rPr>
              <a:t>We are only 40 days until registration day! It is going by so fast!</a:t>
            </a:r>
          </a:p>
          <a:p>
            <a:pPr lvl="1"/>
            <a:r>
              <a:rPr lang="en-US" sz="1800" dirty="0">
                <a:solidFill>
                  <a:schemeClr val="accent2"/>
                </a:solidFill>
                <a:latin typeface="Calibri" panose="020F0502020204030204" pitchFamily="34" charset="0"/>
                <a:cs typeface="Calibri" panose="020F0502020204030204" pitchFamily="34" charset="0"/>
              </a:rPr>
              <a:t>We have over 350 emails of people who are interested in having their kiddos in camp.</a:t>
            </a:r>
          </a:p>
          <a:p>
            <a:pPr lvl="0"/>
            <a:r>
              <a:rPr lang="en-US" sz="1800" dirty="0">
                <a:solidFill>
                  <a:schemeClr val="accent2"/>
                </a:solidFill>
                <a:latin typeface="Calibri" panose="020F0502020204030204" pitchFamily="34" charset="0"/>
                <a:cs typeface="Calibri" panose="020F0502020204030204" pitchFamily="34" charset="0"/>
              </a:rPr>
              <a:t>I have received so many applications for kids eager to work at camp this summer. </a:t>
            </a:r>
          </a:p>
          <a:p>
            <a:pPr marL="0" lvl="0" indent="0">
              <a:buNone/>
            </a:pPr>
            <a:endParaRPr lang="en-US" sz="1800" dirty="0">
              <a:solidFill>
                <a:schemeClr val="accent2"/>
              </a:solidFill>
              <a:latin typeface="Calibri" panose="020F0502020204030204" pitchFamily="34" charset="0"/>
              <a:cs typeface="Calibri" panose="020F0502020204030204" pitchFamily="34" charset="0"/>
            </a:endParaRPr>
          </a:p>
          <a:p>
            <a:pPr marL="0" indent="0">
              <a:buNone/>
            </a:pPr>
            <a:r>
              <a:rPr lang="en-US" sz="1800" b="1" i="1" u="sng" dirty="0">
                <a:solidFill>
                  <a:schemeClr val="accent2"/>
                </a:solidFill>
                <a:latin typeface="Calibri" panose="020F0502020204030204" pitchFamily="34" charset="0"/>
                <a:cs typeface="Calibri" panose="020F0502020204030204" pitchFamily="34" charset="0"/>
              </a:rPr>
              <a:t>COMMUNITY GARDEN </a:t>
            </a:r>
          </a:p>
          <a:p>
            <a:r>
              <a:rPr lang="en-US" sz="1800" dirty="0">
                <a:solidFill>
                  <a:schemeClr val="accent2"/>
                </a:solidFill>
                <a:latin typeface="Calibri" panose="020F0502020204030204" pitchFamily="34" charset="0"/>
                <a:cs typeface="Calibri" panose="020F0502020204030204" pitchFamily="34" charset="0"/>
              </a:rPr>
              <a:t>The garden is cleaned up for winter time! The guys did a great job and it looks ready to go for March 2025. </a:t>
            </a:r>
          </a:p>
          <a:p>
            <a:r>
              <a:rPr lang="en-US" sz="1800" dirty="0">
                <a:solidFill>
                  <a:schemeClr val="accent2"/>
                </a:solidFill>
                <a:latin typeface="Calibri" panose="020F0502020204030204" pitchFamily="34" charset="0"/>
                <a:cs typeface="Calibri" panose="020F0502020204030204" pitchFamily="34" charset="0"/>
              </a:rPr>
              <a:t>Many people have reached out about getting a plot for 2025. </a:t>
            </a:r>
          </a:p>
          <a:p>
            <a:endParaRPr lang="en-US" sz="1800" dirty="0">
              <a:solidFill>
                <a:schemeClr val="accent2"/>
              </a:solidFill>
              <a:latin typeface="Calibri" panose="020F0502020204030204" pitchFamily="34" charset="0"/>
              <a:cs typeface="Calibri" panose="020F0502020204030204" pitchFamily="34" charset="0"/>
            </a:endParaRPr>
          </a:p>
          <a:p>
            <a:pPr marL="0" indent="0">
              <a:buNone/>
            </a:pPr>
            <a:r>
              <a:rPr lang="en-US" sz="1800" b="1" i="1" u="sng" dirty="0">
                <a:solidFill>
                  <a:schemeClr val="accent2"/>
                </a:solidFill>
                <a:latin typeface="Calibri" panose="020F0502020204030204" pitchFamily="34" charset="0"/>
                <a:cs typeface="Calibri" panose="020F0502020204030204" pitchFamily="34" charset="0"/>
              </a:rPr>
              <a:t>OUR TOWN PLAYERS</a:t>
            </a:r>
            <a:endParaRPr lang="en-US" sz="1800" dirty="0">
              <a:solidFill>
                <a:schemeClr val="accent2"/>
              </a:solidFill>
              <a:latin typeface="Calibri" panose="020F0502020204030204" pitchFamily="34" charset="0"/>
              <a:cs typeface="Calibri" panose="020F0502020204030204" pitchFamily="34" charset="0"/>
            </a:endParaRPr>
          </a:p>
          <a:p>
            <a:pPr lvl="0"/>
            <a:r>
              <a:rPr lang="en-US" sz="1800" dirty="0">
                <a:solidFill>
                  <a:schemeClr val="accent2"/>
                </a:solidFill>
                <a:latin typeface="Calibri" panose="020F0502020204030204" pitchFamily="34" charset="0"/>
                <a:cs typeface="Calibri" panose="020F0502020204030204" pitchFamily="34" charset="0"/>
              </a:rPr>
              <a:t>They just sent over their 2025 plan! They plan to have multiple shows </a:t>
            </a:r>
            <a:r>
              <a:rPr lang="en-US" sz="1800" i="1" dirty="0">
                <a:solidFill>
                  <a:schemeClr val="accent2"/>
                </a:solidFill>
                <a:latin typeface="Calibri" panose="020F0502020204030204" pitchFamily="34" charset="0"/>
                <a:cs typeface="Calibri" panose="020F0502020204030204" pitchFamily="34" charset="0"/>
              </a:rPr>
              <a:t>hopefully</a:t>
            </a:r>
            <a:r>
              <a:rPr lang="en-US" sz="1800" dirty="0">
                <a:solidFill>
                  <a:schemeClr val="accent2"/>
                </a:solidFill>
                <a:latin typeface="Calibri" panose="020F0502020204030204" pitchFamily="34" charset="0"/>
                <a:cs typeface="Calibri" panose="020F0502020204030204" pitchFamily="34" charset="0"/>
              </a:rPr>
              <a:t> at the new active adult center. Confirmed shows are:</a:t>
            </a:r>
          </a:p>
          <a:p>
            <a:pPr lvl="2"/>
            <a:r>
              <a:rPr lang="en-US" sz="1800" i="1" u="sng" dirty="0">
                <a:solidFill>
                  <a:schemeClr val="accent2"/>
                </a:solidFill>
                <a:latin typeface="Calibri" panose="020F0502020204030204" pitchFamily="34" charset="0"/>
                <a:cs typeface="Calibri" panose="020F0502020204030204" pitchFamily="34" charset="0"/>
              </a:rPr>
              <a:t>A Wedding From Hell</a:t>
            </a:r>
          </a:p>
          <a:p>
            <a:pPr lvl="2"/>
            <a:r>
              <a:rPr lang="en-US" sz="1800" i="1" u="sng" dirty="0">
                <a:solidFill>
                  <a:schemeClr val="accent2"/>
                </a:solidFill>
                <a:latin typeface="Calibri" panose="020F0502020204030204" pitchFamily="34" charset="0"/>
                <a:cs typeface="Calibri" panose="020F0502020204030204" pitchFamily="34" charset="0"/>
              </a:rPr>
              <a:t>Our Town</a:t>
            </a:r>
          </a:p>
          <a:p>
            <a:pPr lvl="2"/>
            <a:r>
              <a:rPr lang="en-US" sz="1800" dirty="0">
                <a:solidFill>
                  <a:schemeClr val="accent2"/>
                </a:solidFill>
                <a:latin typeface="Calibri" panose="020F0502020204030204" pitchFamily="34" charset="0"/>
                <a:cs typeface="Calibri" panose="020F0502020204030204" pitchFamily="34" charset="0"/>
              </a:rPr>
              <a:t>An Evening of Shorts and One Acts (Potentially a dinner theater)</a:t>
            </a:r>
          </a:p>
          <a:p>
            <a:pPr marL="914400" lvl="2" indent="0">
              <a:buNone/>
            </a:pPr>
            <a:endParaRPr lang="en-US" sz="1800" dirty="0">
              <a:solidFill>
                <a:schemeClr val="accent2"/>
              </a:solidFill>
              <a:latin typeface="Calibri" panose="020F0502020204030204" pitchFamily="34" charset="0"/>
              <a:cs typeface="Calibri" panose="020F0502020204030204" pitchFamily="34" charset="0"/>
            </a:endParaRPr>
          </a:p>
          <a:p>
            <a:pPr marL="0" indent="0">
              <a:buNone/>
            </a:pPr>
            <a:r>
              <a:rPr lang="en-US" sz="1800" b="1" i="1" u="sng" dirty="0">
                <a:solidFill>
                  <a:schemeClr val="accent2"/>
                </a:solidFill>
                <a:latin typeface="Calibri" panose="020F0502020204030204" pitchFamily="34" charset="0"/>
                <a:cs typeface="Calibri" panose="020F0502020204030204" pitchFamily="34" charset="0"/>
              </a:rPr>
              <a:t>PRESCHOOL PLAY</a:t>
            </a:r>
            <a:endParaRPr lang="en-US" sz="1800" dirty="0">
              <a:solidFill>
                <a:schemeClr val="accent2"/>
              </a:solidFill>
              <a:latin typeface="Calibri" panose="020F0502020204030204" pitchFamily="34" charset="0"/>
              <a:cs typeface="Calibri" panose="020F0502020204030204" pitchFamily="34" charset="0"/>
            </a:endParaRPr>
          </a:p>
          <a:p>
            <a:pPr lvl="0"/>
            <a:r>
              <a:rPr lang="en-US" sz="1800" dirty="0">
                <a:solidFill>
                  <a:schemeClr val="accent2"/>
                </a:solidFill>
                <a:latin typeface="Calibri" panose="020F0502020204030204" pitchFamily="34" charset="0"/>
                <a:cs typeface="Calibri" panose="020F0502020204030204" pitchFamily="34" charset="0"/>
              </a:rPr>
              <a:t>Its going so well! Every Thursday until March. We have had as many as 16 kids playing in there! The parents love it! I hope to add more toy items and activities for the kids to do. </a:t>
            </a:r>
          </a:p>
          <a:p>
            <a:pPr lvl="2"/>
            <a:endParaRPr lang="en-US" sz="1100" dirty="0">
              <a:solidFill>
                <a:schemeClr val="accent2"/>
              </a:solidFill>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8FDAE7A2-8D7B-D71E-3BDD-C162F6DC4485}"/>
              </a:ext>
            </a:extLst>
          </p:cNvPr>
          <p:cNvSpPr>
            <a:spLocks noGrp="1"/>
          </p:cNvSpPr>
          <p:nvPr>
            <p:ph type="body" sz="half" idx="2"/>
          </p:nvPr>
        </p:nvSpPr>
        <p:spPr>
          <a:xfrm>
            <a:off x="8994378" y="5381351"/>
            <a:ext cx="3092115" cy="4164164"/>
          </a:xfrm>
        </p:spPr>
        <p:txBody>
          <a:bodyPr>
            <a:normAutofit/>
          </a:bodyPr>
          <a:lstStyle/>
          <a:p>
            <a:r>
              <a:rPr lang="en-US" sz="4400" dirty="0"/>
              <a:t>- Courtney  </a:t>
            </a:r>
          </a:p>
        </p:txBody>
      </p:sp>
    </p:spTree>
    <p:extLst>
      <p:ext uri="{BB962C8B-B14F-4D97-AF65-F5344CB8AC3E}">
        <p14:creationId xmlns:p14="http://schemas.microsoft.com/office/powerpoint/2010/main" val="1308630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2C12F-EA23-FAC4-2D23-242B45501BFC}"/>
              </a:ext>
            </a:extLst>
          </p:cNvPr>
          <p:cNvSpPr>
            <a:spLocks noGrp="1"/>
          </p:cNvSpPr>
          <p:nvPr>
            <p:ph type="title"/>
          </p:nvPr>
        </p:nvSpPr>
        <p:spPr>
          <a:xfrm>
            <a:off x="7482821" y="3277049"/>
            <a:ext cx="5054266" cy="1196671"/>
          </a:xfrm>
        </p:spPr>
        <p:txBody>
          <a:bodyPr>
            <a:noAutofit/>
          </a:bodyPr>
          <a:lstStyle/>
          <a:p>
            <a:pPr algn="ctr"/>
            <a:r>
              <a:rPr lang="en-US" sz="4000" dirty="0" err="1">
                <a:latin typeface="Arial Rounded MT Bold" panose="020F0704030504030204" pitchFamily="34" charset="0"/>
              </a:rPr>
              <a:t>RecreatioN</a:t>
            </a:r>
            <a:r>
              <a:rPr lang="en-US" sz="4000" dirty="0">
                <a:latin typeface="Arial Rounded MT Bold" panose="020F0704030504030204" pitchFamily="34" charset="0"/>
              </a:rPr>
              <a:t>, </a:t>
            </a:r>
            <a:br>
              <a:rPr lang="en-US" sz="4000" dirty="0">
                <a:latin typeface="Arial Rounded MT Bold" panose="020F0704030504030204" pitchFamily="34" charset="0"/>
              </a:rPr>
            </a:br>
            <a:r>
              <a:rPr lang="en-US" sz="4000" dirty="0">
                <a:latin typeface="Arial Rounded MT Bold" panose="020F0704030504030204" pitchFamily="34" charset="0"/>
              </a:rPr>
              <a:t>Events, &amp; </a:t>
            </a:r>
            <a:r>
              <a:rPr lang="en-US" sz="4000" dirty="0" err="1">
                <a:latin typeface="Arial Rounded MT Bold" panose="020F0704030504030204" pitchFamily="34" charset="0"/>
              </a:rPr>
              <a:t>pROGRAMS</a:t>
            </a:r>
            <a:br>
              <a:rPr lang="en-US" sz="4000" dirty="0">
                <a:latin typeface="Arial Rounded MT Bold" panose="020F0704030504030204" pitchFamily="34" charset="0"/>
              </a:rPr>
            </a:br>
            <a:endParaRPr lang="en-US" sz="4000" dirty="0">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01B67E77-C192-E719-1DCF-4B3A53257197}"/>
              </a:ext>
            </a:extLst>
          </p:cNvPr>
          <p:cNvSpPr>
            <a:spLocks noGrp="1"/>
          </p:cNvSpPr>
          <p:nvPr>
            <p:ph idx="1"/>
          </p:nvPr>
        </p:nvSpPr>
        <p:spPr>
          <a:xfrm>
            <a:off x="455222" y="386751"/>
            <a:ext cx="6625085" cy="5310814"/>
          </a:xfrm>
        </p:spPr>
        <p:txBody>
          <a:bodyPr>
            <a:normAutofit fontScale="25000" lnSpcReduction="20000"/>
          </a:bodyPr>
          <a:lstStyle/>
          <a:p>
            <a:r>
              <a:rPr lang="en-US" sz="6400" dirty="0">
                <a:solidFill>
                  <a:schemeClr val="accent2"/>
                </a:solidFill>
                <a:latin typeface="Calibri" panose="020F0502020204030204" pitchFamily="34" charset="0"/>
                <a:cs typeface="Calibri" panose="020F0502020204030204" pitchFamily="34" charset="0"/>
              </a:rPr>
              <a:t>Planned out more Programming to add for the spring/summer guide for youth and adult recreation Programing.</a:t>
            </a:r>
          </a:p>
          <a:p>
            <a:r>
              <a:rPr lang="en-US" sz="6400" dirty="0">
                <a:solidFill>
                  <a:schemeClr val="accent2"/>
                </a:solidFill>
                <a:latin typeface="Calibri" panose="020F0502020204030204" pitchFamily="34" charset="0"/>
                <a:cs typeface="Calibri" panose="020F0502020204030204" pitchFamily="34" charset="0"/>
              </a:rPr>
              <a:t> Hikes with Tykes preschool program returning in March-April and will run weekly. Will include more specifics about what activities will happen during program on website as well as marketing posts to try and increase attendance.</a:t>
            </a:r>
          </a:p>
          <a:p>
            <a:r>
              <a:rPr lang="en-US" sz="6400" dirty="0">
                <a:solidFill>
                  <a:schemeClr val="accent2"/>
                </a:solidFill>
                <a:latin typeface="Calibri" panose="020F0502020204030204" pitchFamily="34" charset="0"/>
                <a:cs typeface="Calibri" panose="020F0502020204030204" pitchFamily="34" charset="0"/>
              </a:rPr>
              <a:t> A youth music class instructor, Miss Polly, will be offering a few free classes, at no cost to us, a couple times next year, one in February and another during the summer.</a:t>
            </a:r>
          </a:p>
          <a:p>
            <a:r>
              <a:rPr lang="en-US" sz="6400" dirty="0">
                <a:solidFill>
                  <a:schemeClr val="accent2"/>
                </a:solidFill>
                <a:latin typeface="Calibri" panose="020F0502020204030204" pitchFamily="34" charset="0"/>
                <a:cs typeface="Calibri" panose="020F0502020204030204" pitchFamily="34" charset="0"/>
              </a:rPr>
              <a:t> Looking into creating a pi-day event for 3/14. Idea right now is a pie baking contest where participants bring in their pie and either a group of judges or the public vote on their favorites. </a:t>
            </a:r>
          </a:p>
          <a:p>
            <a:r>
              <a:rPr lang="en-US" sz="6400" dirty="0">
                <a:solidFill>
                  <a:schemeClr val="accent2"/>
                </a:solidFill>
                <a:latin typeface="Calibri" panose="020F0502020204030204" pitchFamily="34" charset="0"/>
                <a:cs typeface="Calibri" panose="020F0502020204030204" pitchFamily="34" charset="0"/>
              </a:rPr>
              <a:t> Talking with someone interested in teaching a 6 week long woodcarving class next year in late August/September. There would be both an adult and teen class. Working on details such as what materials are needed from us in order to make an accurate budget for program. </a:t>
            </a:r>
          </a:p>
          <a:p>
            <a:r>
              <a:rPr lang="en-US" sz="6400" dirty="0">
                <a:solidFill>
                  <a:schemeClr val="accent2"/>
                </a:solidFill>
                <a:latin typeface="Calibri" panose="020F0502020204030204" pitchFamily="34" charset="0"/>
                <a:cs typeface="Calibri" panose="020F0502020204030204" pitchFamily="34" charset="0"/>
              </a:rPr>
              <a:t> Would like to have another pottery class due to the first class filling up so quickly. Looking for a new instructor to teach the class. I am staying in contact with Franklin College art professor for any interested students. They can use the opportunity as part of their internship requirement for the school.</a:t>
            </a:r>
          </a:p>
          <a:p>
            <a:r>
              <a:rPr lang="en-US" sz="6400" dirty="0">
                <a:solidFill>
                  <a:schemeClr val="accent2"/>
                </a:solidFill>
                <a:latin typeface="Calibri" panose="020F0502020204030204" pitchFamily="34" charset="0"/>
                <a:cs typeface="Calibri" panose="020F0502020204030204" pitchFamily="34" charset="0"/>
              </a:rPr>
              <a:t> Going to hold another Euchre tournament in February due to the success/interest in the one held last November. As long as interest remains, will continue having more throughout the year.</a:t>
            </a:r>
          </a:p>
          <a:p>
            <a:pPr marL="0" indent="0">
              <a:buNone/>
            </a:pPr>
            <a:endParaRPr lang="en-US" sz="1200" dirty="0">
              <a:solidFill>
                <a:schemeClr val="accent2"/>
              </a:solidFill>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8FDAE7A2-8D7B-D71E-3BDD-C162F6DC4485}"/>
              </a:ext>
            </a:extLst>
          </p:cNvPr>
          <p:cNvSpPr>
            <a:spLocks noGrp="1"/>
          </p:cNvSpPr>
          <p:nvPr>
            <p:ph type="body" sz="half" idx="2"/>
          </p:nvPr>
        </p:nvSpPr>
        <p:spPr>
          <a:xfrm>
            <a:off x="8994378" y="5381351"/>
            <a:ext cx="3092115" cy="4164164"/>
          </a:xfrm>
        </p:spPr>
        <p:txBody>
          <a:bodyPr>
            <a:normAutofit/>
          </a:bodyPr>
          <a:lstStyle/>
          <a:p>
            <a:r>
              <a:rPr lang="en-US" sz="4400" dirty="0"/>
              <a:t>-Nick </a:t>
            </a:r>
          </a:p>
        </p:txBody>
      </p:sp>
    </p:spTree>
    <p:extLst>
      <p:ext uri="{BB962C8B-B14F-4D97-AF65-F5344CB8AC3E}">
        <p14:creationId xmlns:p14="http://schemas.microsoft.com/office/powerpoint/2010/main" val="1743682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2C12F-EA23-FAC4-2D23-242B45501BFC}"/>
              </a:ext>
            </a:extLst>
          </p:cNvPr>
          <p:cNvSpPr>
            <a:spLocks noGrp="1"/>
          </p:cNvSpPr>
          <p:nvPr>
            <p:ph type="title"/>
          </p:nvPr>
        </p:nvSpPr>
        <p:spPr>
          <a:xfrm>
            <a:off x="7482821" y="3277049"/>
            <a:ext cx="5054266" cy="1196671"/>
          </a:xfrm>
        </p:spPr>
        <p:txBody>
          <a:bodyPr>
            <a:noAutofit/>
          </a:bodyPr>
          <a:lstStyle/>
          <a:p>
            <a:pPr algn="ctr"/>
            <a:r>
              <a:rPr lang="en-US" sz="4000" dirty="0">
                <a:latin typeface="Arial Rounded MT Bold" panose="020F0704030504030204" pitchFamily="34" charset="0"/>
              </a:rPr>
              <a:t>Community events</a:t>
            </a:r>
            <a:br>
              <a:rPr lang="en-US" sz="4000" dirty="0">
                <a:latin typeface="Arial Rounded MT Bold" panose="020F0704030504030204" pitchFamily="34" charset="0"/>
              </a:rPr>
            </a:br>
            <a:endParaRPr lang="en-US" sz="4000" dirty="0">
              <a:latin typeface="Arial Rounded MT Bold" panose="020F0704030504030204" pitchFamily="34" charset="0"/>
            </a:endParaRPr>
          </a:p>
        </p:txBody>
      </p:sp>
      <p:sp>
        <p:nvSpPr>
          <p:cNvPr id="4" name="Text Placeholder 3">
            <a:extLst>
              <a:ext uri="{FF2B5EF4-FFF2-40B4-BE49-F238E27FC236}">
                <a16:creationId xmlns:a16="http://schemas.microsoft.com/office/drawing/2014/main" id="{8FDAE7A2-8D7B-D71E-3BDD-C162F6DC4485}"/>
              </a:ext>
            </a:extLst>
          </p:cNvPr>
          <p:cNvSpPr>
            <a:spLocks noGrp="1"/>
          </p:cNvSpPr>
          <p:nvPr>
            <p:ph type="body" sz="half" idx="2"/>
          </p:nvPr>
        </p:nvSpPr>
        <p:spPr>
          <a:xfrm>
            <a:off x="8994378" y="5381351"/>
            <a:ext cx="3092115" cy="4164164"/>
          </a:xfrm>
        </p:spPr>
        <p:txBody>
          <a:bodyPr>
            <a:normAutofit/>
          </a:bodyPr>
          <a:lstStyle/>
          <a:p>
            <a:r>
              <a:rPr lang="en-US" sz="4400" dirty="0"/>
              <a:t>-Holly </a:t>
            </a:r>
          </a:p>
        </p:txBody>
      </p:sp>
      <p:sp>
        <p:nvSpPr>
          <p:cNvPr id="6" name="Content Placeholder 5">
            <a:extLst>
              <a:ext uri="{FF2B5EF4-FFF2-40B4-BE49-F238E27FC236}">
                <a16:creationId xmlns:a16="http://schemas.microsoft.com/office/drawing/2014/main" id="{3E0901FD-B770-471A-A825-39A0EE21F997}"/>
              </a:ext>
            </a:extLst>
          </p:cNvPr>
          <p:cNvSpPr>
            <a:spLocks noGrp="1"/>
          </p:cNvSpPr>
          <p:nvPr>
            <p:ph idx="1"/>
          </p:nvPr>
        </p:nvSpPr>
        <p:spPr>
          <a:xfrm>
            <a:off x="337213" y="73089"/>
            <a:ext cx="7053488" cy="4985124"/>
          </a:xfrm>
        </p:spPr>
        <p:txBody>
          <a:bodyPr>
            <a:normAutofit fontScale="25000" lnSpcReduction="20000"/>
          </a:bodyPr>
          <a:lstStyle/>
          <a:p>
            <a:pPr marL="0" indent="0">
              <a:buNone/>
            </a:pPr>
            <a:r>
              <a:rPr lang="en-US" sz="4400" b="1" u="sng" dirty="0">
                <a:solidFill>
                  <a:schemeClr val="accent2"/>
                </a:solidFill>
                <a:latin typeface="Calibri" panose="020F0502020204030204" pitchFamily="34" charset="0"/>
                <a:cs typeface="Calibri" panose="020F0502020204030204" pitchFamily="34" charset="0"/>
              </a:rPr>
              <a:t>PROGRAMMING:</a:t>
            </a:r>
            <a:endParaRPr lang="en-US" sz="4400" dirty="0">
              <a:solidFill>
                <a:schemeClr val="accent2"/>
              </a:solidFill>
              <a:latin typeface="Calibri" panose="020F0502020204030204" pitchFamily="34" charset="0"/>
              <a:cs typeface="Calibri" panose="020F0502020204030204" pitchFamily="34" charset="0"/>
            </a:endParaRPr>
          </a:p>
          <a:p>
            <a:r>
              <a:rPr lang="en-US" sz="4400" dirty="0">
                <a:solidFill>
                  <a:schemeClr val="accent2"/>
                </a:solidFill>
                <a:latin typeface="Calibri" panose="020F0502020204030204" pitchFamily="34" charset="0"/>
                <a:cs typeface="Calibri" panose="020F0502020204030204" pitchFamily="34" charset="0"/>
              </a:rPr>
              <a:t>Holiday Lighting was another fun day in downtown Franklin.  We had a great crowd of 13,000+ and had activities for everyone.  The lights look the best I have ever seen them.  </a:t>
            </a:r>
          </a:p>
          <a:p>
            <a:r>
              <a:rPr lang="en-US" sz="4400" dirty="0">
                <a:solidFill>
                  <a:schemeClr val="accent2"/>
                </a:solidFill>
                <a:latin typeface="Calibri" panose="020F0502020204030204" pitchFamily="34" charset="0"/>
                <a:cs typeface="Calibri" panose="020F0502020204030204" pitchFamily="34" charset="0"/>
              </a:rPr>
              <a:t>This was the 2</a:t>
            </a:r>
            <a:r>
              <a:rPr lang="en-US" sz="4400" baseline="30000" dirty="0">
                <a:solidFill>
                  <a:schemeClr val="accent2"/>
                </a:solidFill>
                <a:latin typeface="Calibri" panose="020F0502020204030204" pitchFamily="34" charset="0"/>
                <a:cs typeface="Calibri" panose="020F0502020204030204" pitchFamily="34" charset="0"/>
              </a:rPr>
              <a:t>nd</a:t>
            </a:r>
            <a:r>
              <a:rPr lang="en-US" sz="4400" dirty="0">
                <a:solidFill>
                  <a:schemeClr val="accent2"/>
                </a:solidFill>
                <a:latin typeface="Calibri" panose="020F0502020204030204" pitchFamily="34" charset="0"/>
                <a:cs typeface="Calibri" panose="020F0502020204030204" pitchFamily="34" charset="0"/>
              </a:rPr>
              <a:t> year we have partnered with the Humane Society of Johnson County for Santa Paws.  We had 60+ families bring their dogs and it was so much fun!  Each family brought a donation to HSJC and they were so appreciative.</a:t>
            </a:r>
          </a:p>
          <a:p>
            <a:r>
              <a:rPr lang="en-US" sz="4400" dirty="0">
                <a:solidFill>
                  <a:schemeClr val="accent2"/>
                </a:solidFill>
                <a:latin typeface="Calibri" panose="020F0502020204030204" pitchFamily="34" charset="0"/>
                <a:cs typeface="Calibri" panose="020F0502020204030204" pitchFamily="34" charset="0"/>
              </a:rPr>
              <a:t> Breakfast with Santa is always one of my favorite events.   Both sessions were full and we served 250 people.  Once again, the women of Tri Kappa donated wrapped books so each child received a book.  There were visits with Santa, ornament crafts, reindeer food and good “people” food.  Our staff cooked everything and it was delicious. </a:t>
            </a:r>
          </a:p>
          <a:p>
            <a:r>
              <a:rPr lang="en-US" sz="4400" dirty="0">
                <a:solidFill>
                  <a:schemeClr val="accent2"/>
                </a:solidFill>
                <a:latin typeface="Calibri" panose="020F0502020204030204" pitchFamily="34" charset="0"/>
                <a:cs typeface="Calibri" panose="020F0502020204030204" pitchFamily="34" charset="0"/>
              </a:rPr>
              <a:t>We are planning for the next Fun Guide which will come out in March.  We have brainstormed ideas and have some fun things planned.  The bands are almost booked and we hope to have that set in the next few weeks.  		</a:t>
            </a:r>
          </a:p>
          <a:p>
            <a:pPr marL="0" indent="0">
              <a:buNone/>
            </a:pPr>
            <a:r>
              <a:rPr lang="en-US" sz="4400" b="1" u="sng" dirty="0">
                <a:solidFill>
                  <a:schemeClr val="accent2"/>
                </a:solidFill>
                <a:latin typeface="Calibri" panose="020F0502020204030204" pitchFamily="34" charset="0"/>
                <a:cs typeface="Calibri" panose="020F0502020204030204" pitchFamily="34" charset="0"/>
              </a:rPr>
              <a:t>SPONSORSHIPS AND GRANTS:</a:t>
            </a:r>
            <a:endParaRPr lang="en-US" sz="4400" dirty="0">
              <a:solidFill>
                <a:schemeClr val="accent2"/>
              </a:solidFill>
              <a:latin typeface="Calibri" panose="020F0502020204030204" pitchFamily="34" charset="0"/>
              <a:cs typeface="Calibri" panose="020F0502020204030204" pitchFamily="34" charset="0"/>
            </a:endParaRPr>
          </a:p>
          <a:p>
            <a:r>
              <a:rPr lang="en-US" sz="4400" dirty="0">
                <a:solidFill>
                  <a:schemeClr val="accent2"/>
                </a:solidFill>
                <a:latin typeface="Calibri" panose="020F0502020204030204" pitchFamily="34" charset="0"/>
                <a:cs typeface="Calibri" panose="020F0502020204030204" pitchFamily="34" charset="0"/>
              </a:rPr>
              <a:t>2025 sponsorship packets have gone out and we are starting to get them back.  We have $15,000 in sponsorships so far.  Please let me know if you have anyone we should contact. </a:t>
            </a:r>
          </a:p>
          <a:p>
            <a:pPr marL="0" indent="0">
              <a:buNone/>
            </a:pPr>
            <a:r>
              <a:rPr lang="en-US" sz="4400" b="1" dirty="0">
                <a:solidFill>
                  <a:schemeClr val="accent2"/>
                </a:solidFill>
                <a:latin typeface="Calibri" panose="020F0502020204030204" pitchFamily="34" charset="0"/>
                <a:cs typeface="Calibri" panose="020F0502020204030204" pitchFamily="34" charset="0"/>
              </a:rPr>
              <a:t>Sponsor List for 2025</a:t>
            </a:r>
            <a:endParaRPr lang="en-US" sz="4400" dirty="0">
              <a:solidFill>
                <a:schemeClr val="accent2"/>
              </a:solidFill>
              <a:latin typeface="Calibri" panose="020F0502020204030204" pitchFamily="34" charset="0"/>
              <a:cs typeface="Calibri" panose="020F0502020204030204" pitchFamily="34" charset="0"/>
            </a:endParaRPr>
          </a:p>
          <a:p>
            <a:pPr marL="0" indent="0">
              <a:buNone/>
            </a:pPr>
            <a:r>
              <a:rPr lang="en-US" sz="2800" b="1" dirty="0">
                <a:solidFill>
                  <a:schemeClr val="accent2"/>
                </a:solidFill>
                <a:latin typeface="Calibri" panose="020F0502020204030204" pitchFamily="34" charset="0"/>
                <a:cs typeface="Calibri" panose="020F0502020204030204" pitchFamily="34" charset="0"/>
              </a:rPr>
              <a:t>Concert Series</a:t>
            </a:r>
            <a:endParaRPr lang="en-US" sz="2800" dirty="0">
              <a:solidFill>
                <a:schemeClr val="accent2"/>
              </a:solidFill>
              <a:latin typeface="Calibri" panose="020F0502020204030204" pitchFamily="34" charset="0"/>
              <a:cs typeface="Calibri" panose="020F0502020204030204" pitchFamily="34" charset="0"/>
            </a:endParaRPr>
          </a:p>
          <a:p>
            <a:pPr lvl="0"/>
            <a:r>
              <a:rPr lang="en-US" sz="2800" dirty="0">
                <a:solidFill>
                  <a:schemeClr val="accent2"/>
                </a:solidFill>
                <a:latin typeface="Calibri" panose="020F0502020204030204" pitchFamily="34" charset="0"/>
                <a:cs typeface="Calibri" panose="020F0502020204030204" pitchFamily="34" charset="0"/>
              </a:rPr>
              <a:t>Festival Country Indiana, Title Sponsor ($10,000)</a:t>
            </a:r>
          </a:p>
          <a:p>
            <a:pPr lvl="0"/>
            <a:r>
              <a:rPr lang="en-US" sz="2800" dirty="0">
                <a:solidFill>
                  <a:schemeClr val="accent2"/>
                </a:solidFill>
                <a:latin typeface="Calibri" panose="020F0502020204030204" pitchFamily="34" charset="0"/>
                <a:cs typeface="Calibri" panose="020F0502020204030204" pitchFamily="34" charset="0"/>
              </a:rPr>
              <a:t>Franklin Jewelers, Gold Sponsor ($5,000) </a:t>
            </a:r>
          </a:p>
          <a:p>
            <a:pPr lvl="0"/>
            <a:r>
              <a:rPr lang="en-US" sz="2800" dirty="0">
                <a:solidFill>
                  <a:schemeClr val="accent2"/>
                </a:solidFill>
                <a:latin typeface="Calibri" panose="020F0502020204030204" pitchFamily="34" charset="0"/>
                <a:cs typeface="Calibri" panose="020F0502020204030204" pitchFamily="34" charset="0"/>
              </a:rPr>
              <a:t>Huston Electric ($5,000 In Kind) </a:t>
            </a:r>
          </a:p>
          <a:p>
            <a:pPr lvl="0"/>
            <a:r>
              <a:rPr lang="en-US" sz="2800" dirty="0">
                <a:solidFill>
                  <a:schemeClr val="accent2"/>
                </a:solidFill>
                <a:latin typeface="Calibri" panose="020F0502020204030204" pitchFamily="34" charset="0"/>
                <a:cs typeface="Calibri" panose="020F0502020204030204" pitchFamily="34" charset="0"/>
              </a:rPr>
              <a:t>Franklin Insurance, Silver Sponsor ($2,500)</a:t>
            </a:r>
          </a:p>
          <a:p>
            <a:pPr lvl="0"/>
            <a:r>
              <a:rPr lang="en-US" sz="2800" dirty="0" err="1">
                <a:solidFill>
                  <a:schemeClr val="accent2"/>
                </a:solidFill>
                <a:latin typeface="Calibri" panose="020F0502020204030204" pitchFamily="34" charset="0"/>
                <a:cs typeface="Calibri" panose="020F0502020204030204" pitchFamily="34" charset="0"/>
              </a:rPr>
              <a:t>Culligan</a:t>
            </a:r>
            <a:r>
              <a:rPr lang="en-US" sz="2800" dirty="0">
                <a:solidFill>
                  <a:schemeClr val="accent2"/>
                </a:solidFill>
                <a:latin typeface="Calibri" panose="020F0502020204030204" pitchFamily="34" charset="0"/>
                <a:cs typeface="Calibri" panose="020F0502020204030204" pitchFamily="34" charset="0"/>
              </a:rPr>
              <a:t> ($2,500 In Kind) </a:t>
            </a:r>
          </a:p>
          <a:p>
            <a:pPr marL="0" indent="0">
              <a:buNone/>
            </a:pPr>
            <a:r>
              <a:rPr lang="en-US" sz="2800" b="1" dirty="0">
                <a:solidFill>
                  <a:schemeClr val="accent2"/>
                </a:solidFill>
                <a:latin typeface="Calibri" panose="020F0502020204030204" pitchFamily="34" charset="0"/>
                <a:cs typeface="Calibri" panose="020F0502020204030204" pitchFamily="34" charset="0"/>
              </a:rPr>
              <a:t>Easter Egg Hunt</a:t>
            </a:r>
            <a:endParaRPr lang="en-US" sz="2800" dirty="0">
              <a:solidFill>
                <a:schemeClr val="accent2"/>
              </a:solidFill>
              <a:latin typeface="Calibri" panose="020F0502020204030204" pitchFamily="34" charset="0"/>
              <a:cs typeface="Calibri" panose="020F0502020204030204" pitchFamily="34" charset="0"/>
            </a:endParaRPr>
          </a:p>
          <a:p>
            <a:pPr lvl="0"/>
            <a:r>
              <a:rPr lang="en-US" sz="2800" dirty="0">
                <a:solidFill>
                  <a:schemeClr val="accent2"/>
                </a:solidFill>
                <a:latin typeface="Calibri" panose="020F0502020204030204" pitchFamily="34" charset="0"/>
                <a:cs typeface="Calibri" panose="020F0502020204030204" pitchFamily="34" charset="0"/>
              </a:rPr>
              <a:t>Community Baptist Church, Title Sponsor ($750)</a:t>
            </a:r>
          </a:p>
          <a:p>
            <a:pPr marL="0" indent="0">
              <a:buNone/>
            </a:pPr>
            <a:r>
              <a:rPr lang="en-US" sz="2800" b="1" dirty="0" err="1">
                <a:solidFill>
                  <a:schemeClr val="accent2"/>
                </a:solidFill>
                <a:latin typeface="Calibri" panose="020F0502020204030204" pitchFamily="34" charset="0"/>
                <a:cs typeface="Calibri" panose="020F0502020204030204" pitchFamily="34" charset="0"/>
              </a:rPr>
              <a:t>Cruisin</a:t>
            </a:r>
            <a:r>
              <a:rPr lang="en-US" sz="2800" b="1" dirty="0">
                <a:solidFill>
                  <a:schemeClr val="accent2"/>
                </a:solidFill>
                <a:latin typeface="Calibri" panose="020F0502020204030204" pitchFamily="34" charset="0"/>
                <a:cs typeface="Calibri" panose="020F0502020204030204" pitchFamily="34" charset="0"/>
              </a:rPr>
              <a:t>’ the Amp</a:t>
            </a:r>
            <a:endParaRPr lang="en-US" sz="2800" dirty="0">
              <a:solidFill>
                <a:schemeClr val="accent2"/>
              </a:solidFill>
              <a:latin typeface="Calibri" panose="020F0502020204030204" pitchFamily="34" charset="0"/>
              <a:cs typeface="Calibri" panose="020F0502020204030204" pitchFamily="34" charset="0"/>
            </a:endParaRPr>
          </a:p>
          <a:p>
            <a:pPr marL="0" indent="0">
              <a:buNone/>
            </a:pPr>
            <a:r>
              <a:rPr lang="en-US" sz="2800" b="1" dirty="0">
                <a:solidFill>
                  <a:schemeClr val="accent2"/>
                </a:solidFill>
                <a:latin typeface="Calibri" panose="020F0502020204030204" pitchFamily="34" charset="0"/>
                <a:cs typeface="Calibri" panose="020F0502020204030204" pitchFamily="34" charset="0"/>
              </a:rPr>
              <a:t>Firecracker Festival</a:t>
            </a:r>
            <a:endParaRPr lang="en-US" sz="2800" dirty="0">
              <a:solidFill>
                <a:schemeClr val="accent2"/>
              </a:solidFill>
              <a:latin typeface="Calibri" panose="020F0502020204030204" pitchFamily="34" charset="0"/>
              <a:cs typeface="Calibri" panose="020F0502020204030204" pitchFamily="34" charset="0"/>
            </a:endParaRPr>
          </a:p>
          <a:p>
            <a:pPr marL="0" indent="0">
              <a:buNone/>
            </a:pPr>
            <a:r>
              <a:rPr lang="en-US" sz="2800" b="1" dirty="0">
                <a:solidFill>
                  <a:schemeClr val="accent2"/>
                </a:solidFill>
                <a:latin typeface="Calibri" panose="020F0502020204030204" pitchFamily="34" charset="0"/>
                <a:cs typeface="Calibri" panose="020F0502020204030204" pitchFamily="34" charset="0"/>
              </a:rPr>
              <a:t>Fall Festival</a:t>
            </a:r>
            <a:r>
              <a:rPr lang="en-US" sz="2800" dirty="0">
                <a:solidFill>
                  <a:schemeClr val="accent2"/>
                </a:solidFill>
                <a:latin typeface="Calibri" panose="020F0502020204030204" pitchFamily="34" charset="0"/>
                <a:cs typeface="Calibri" panose="020F0502020204030204" pitchFamily="34" charset="0"/>
              </a:rPr>
              <a:t> </a:t>
            </a:r>
          </a:p>
          <a:p>
            <a:pPr marL="0" indent="0">
              <a:buNone/>
            </a:pPr>
            <a:r>
              <a:rPr lang="en-US" sz="2800" b="1" dirty="0">
                <a:solidFill>
                  <a:schemeClr val="accent2"/>
                </a:solidFill>
                <a:latin typeface="Calibri" panose="020F0502020204030204" pitchFamily="34" charset="0"/>
                <a:cs typeface="Calibri" panose="020F0502020204030204" pitchFamily="34" charset="0"/>
              </a:rPr>
              <a:t>Halloween Town</a:t>
            </a:r>
            <a:endParaRPr lang="en-US" sz="2800" dirty="0">
              <a:solidFill>
                <a:schemeClr val="accent2"/>
              </a:solidFill>
              <a:latin typeface="Calibri" panose="020F0502020204030204" pitchFamily="34" charset="0"/>
              <a:cs typeface="Calibri" panose="020F0502020204030204" pitchFamily="34" charset="0"/>
            </a:endParaRPr>
          </a:p>
          <a:p>
            <a:pPr marL="0" indent="0">
              <a:buNone/>
            </a:pPr>
            <a:r>
              <a:rPr lang="en-US" sz="2800" b="1" dirty="0">
                <a:solidFill>
                  <a:schemeClr val="accent2"/>
                </a:solidFill>
                <a:latin typeface="Calibri" panose="020F0502020204030204" pitchFamily="34" charset="0"/>
                <a:cs typeface="Calibri" panose="020F0502020204030204" pitchFamily="34" charset="0"/>
              </a:rPr>
              <a:t>Family Movie Series</a:t>
            </a:r>
            <a:endParaRPr lang="en-US" sz="2800" dirty="0">
              <a:solidFill>
                <a:schemeClr val="accent2"/>
              </a:solidFill>
              <a:latin typeface="Calibri" panose="020F0502020204030204" pitchFamily="34" charset="0"/>
              <a:cs typeface="Calibri" panose="020F0502020204030204" pitchFamily="34" charset="0"/>
            </a:endParaRPr>
          </a:p>
          <a:p>
            <a:pPr marL="0" indent="0">
              <a:buNone/>
            </a:pPr>
            <a:r>
              <a:rPr lang="en-US" sz="2800" b="1" dirty="0" err="1">
                <a:solidFill>
                  <a:schemeClr val="accent2"/>
                </a:solidFill>
                <a:latin typeface="Calibri" panose="020F0502020204030204" pitchFamily="34" charset="0"/>
                <a:cs typeface="Calibri" panose="020F0502020204030204" pitchFamily="34" charset="0"/>
              </a:rPr>
              <a:t>Hubler</a:t>
            </a:r>
            <a:r>
              <a:rPr lang="en-US" sz="2800" b="1" dirty="0">
                <a:solidFill>
                  <a:schemeClr val="accent2"/>
                </a:solidFill>
                <a:latin typeface="Calibri" panose="020F0502020204030204" pitchFamily="34" charset="0"/>
                <a:cs typeface="Calibri" panose="020F0502020204030204" pitchFamily="34" charset="0"/>
              </a:rPr>
              <a:t> Group</a:t>
            </a:r>
            <a:r>
              <a:rPr lang="en-US" sz="2800" dirty="0">
                <a:solidFill>
                  <a:schemeClr val="accent2"/>
                </a:solidFill>
                <a:latin typeface="Calibri" panose="020F0502020204030204" pitchFamily="34" charset="0"/>
                <a:cs typeface="Calibri" panose="020F0502020204030204" pitchFamily="34" charset="0"/>
              </a:rPr>
              <a:t> Amphitheater Sponsorship ($25,000)</a:t>
            </a:r>
          </a:p>
          <a:p>
            <a:pPr marL="0" indent="0">
              <a:buNone/>
            </a:pPr>
            <a:r>
              <a:rPr lang="en-US" sz="2800" b="1" dirty="0">
                <a:solidFill>
                  <a:schemeClr val="accent2"/>
                </a:solidFill>
                <a:latin typeface="Calibri" panose="020F0502020204030204" pitchFamily="34" charset="0"/>
                <a:cs typeface="Calibri" panose="020F0502020204030204" pitchFamily="34" charset="0"/>
              </a:rPr>
              <a:t>Johnson Memorial Hospital</a:t>
            </a:r>
            <a:r>
              <a:rPr lang="en-US" sz="2800" dirty="0">
                <a:solidFill>
                  <a:schemeClr val="accent2"/>
                </a:solidFill>
                <a:latin typeface="Calibri" panose="020F0502020204030204" pitchFamily="34" charset="0"/>
                <a:cs typeface="Calibri" panose="020F0502020204030204" pitchFamily="34" charset="0"/>
              </a:rPr>
              <a:t> Pickleball Sponsorship ($25,000)</a:t>
            </a:r>
          </a:p>
          <a:p>
            <a:pPr marL="0" indent="0">
              <a:buNone/>
            </a:pPr>
            <a:r>
              <a:rPr lang="en-US" sz="2800" b="1" dirty="0" err="1">
                <a:solidFill>
                  <a:schemeClr val="accent2"/>
                </a:solidFill>
                <a:latin typeface="Calibri" panose="020F0502020204030204" pitchFamily="34" charset="0"/>
                <a:cs typeface="Calibri" panose="020F0502020204030204" pitchFamily="34" charset="0"/>
              </a:rPr>
              <a:t>Branigin</a:t>
            </a:r>
            <a:r>
              <a:rPr lang="en-US" sz="2800" b="1" dirty="0">
                <a:solidFill>
                  <a:schemeClr val="accent2"/>
                </a:solidFill>
                <a:latin typeface="Calibri" panose="020F0502020204030204" pitchFamily="34" charset="0"/>
                <a:cs typeface="Calibri" panose="020F0502020204030204" pitchFamily="34" charset="0"/>
              </a:rPr>
              <a:t> Foundation</a:t>
            </a:r>
            <a:r>
              <a:rPr lang="en-US" sz="2800" dirty="0">
                <a:solidFill>
                  <a:schemeClr val="accent2"/>
                </a:solidFill>
                <a:latin typeface="Calibri" panose="020F0502020204030204" pitchFamily="34" charset="0"/>
                <a:cs typeface="Calibri" panose="020F0502020204030204" pitchFamily="34" charset="0"/>
              </a:rPr>
              <a:t> Street Sponsorship ($10,000)</a:t>
            </a:r>
            <a:endParaRPr lang="en-US" sz="4400" dirty="0">
              <a:solidFill>
                <a:schemeClr val="accent2"/>
              </a:solidFill>
              <a:latin typeface="Calibri" panose="020F0502020204030204" pitchFamily="34" charset="0"/>
              <a:cs typeface="Calibri" panose="020F0502020204030204" pitchFamily="34" charset="0"/>
            </a:endParaRPr>
          </a:p>
          <a:p>
            <a:pPr marL="0" indent="0">
              <a:buNone/>
            </a:pPr>
            <a:r>
              <a:rPr lang="en-US" sz="4400" b="1" u="sng" dirty="0">
                <a:solidFill>
                  <a:schemeClr val="accent2"/>
                </a:solidFill>
                <a:latin typeface="Calibri" panose="020F0502020204030204" pitchFamily="34" charset="0"/>
                <a:cs typeface="Calibri" panose="020F0502020204030204" pitchFamily="34" charset="0"/>
              </a:rPr>
              <a:t>CONCESSIONS</a:t>
            </a:r>
            <a:endParaRPr lang="en-US" sz="4400" dirty="0">
              <a:solidFill>
                <a:schemeClr val="accent2"/>
              </a:solidFill>
              <a:latin typeface="Calibri" panose="020F0502020204030204" pitchFamily="34" charset="0"/>
              <a:cs typeface="Calibri" panose="020F0502020204030204" pitchFamily="34" charset="0"/>
            </a:endParaRPr>
          </a:p>
          <a:p>
            <a:r>
              <a:rPr lang="en-US" sz="4400" dirty="0">
                <a:solidFill>
                  <a:schemeClr val="accent2"/>
                </a:solidFill>
                <a:latin typeface="Calibri" panose="020F0502020204030204" pitchFamily="34" charset="0"/>
                <a:cs typeface="Calibri" panose="020F0502020204030204" pitchFamily="34" charset="0"/>
              </a:rPr>
              <a:t>The pool concessions stand has been painted and Curtis is working on some improvements.  We are working on the menu for next year and will be changing things up a bit.</a:t>
            </a:r>
          </a:p>
          <a:p>
            <a:pPr marL="0" indent="0">
              <a:buNone/>
            </a:pPr>
            <a:endParaRPr lang="en-US" dirty="0"/>
          </a:p>
        </p:txBody>
      </p:sp>
    </p:spTree>
    <p:extLst>
      <p:ext uri="{BB962C8B-B14F-4D97-AF65-F5344CB8AC3E}">
        <p14:creationId xmlns:p14="http://schemas.microsoft.com/office/powerpoint/2010/main" val="220929971"/>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docProps/app.xml><?xml version="1.0" encoding="utf-8"?>
<Properties xmlns="http://schemas.openxmlformats.org/officeDocument/2006/extended-properties" xmlns:vt="http://schemas.openxmlformats.org/officeDocument/2006/docPropsVTypes">
  <Template/>
  <TotalTime>134</TotalTime>
  <Words>1125</Words>
  <Application>Microsoft Office PowerPoint</Application>
  <PresentationFormat>Widescreen</PresentationFormat>
  <Paragraphs>83</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Arial Rounded MT Bold</vt:lpstr>
      <vt:lpstr>Calibri</vt:lpstr>
      <vt:lpstr>Gill Sans MT</vt:lpstr>
      <vt:lpstr>Impact</vt:lpstr>
      <vt:lpstr>Symbol</vt:lpstr>
      <vt:lpstr>Badge</vt:lpstr>
      <vt:lpstr>PowerPoint Presentation</vt:lpstr>
      <vt:lpstr>FACILITY Reservations </vt:lpstr>
      <vt:lpstr>PowerPoint Presentation</vt:lpstr>
      <vt:lpstr>PowerPoint Presentation</vt:lpstr>
      <vt:lpstr>PowerPoint Presentation</vt:lpstr>
      <vt:lpstr>FITNESS  AND  AQUATICS </vt:lpstr>
      <vt:lpstr>Recreation pROGRAMS </vt:lpstr>
      <vt:lpstr>RecreatioN,  Events, &amp; pROGRAMS </vt:lpstr>
      <vt:lpstr>Community events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dc:title>
  <dc:creator>Victoria Ratliff</dc:creator>
  <cp:lastModifiedBy>Courtney Johnson</cp:lastModifiedBy>
  <cp:revision>16</cp:revision>
  <dcterms:created xsi:type="dcterms:W3CDTF">2024-05-13T14:20:53Z</dcterms:created>
  <dcterms:modified xsi:type="dcterms:W3CDTF">2024-12-19T18:24:07Z</dcterms:modified>
</cp:coreProperties>
</file>