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9" r:id="rId2"/>
    <p:sldId id="263" r:id="rId3"/>
    <p:sldId id="258" r:id="rId4"/>
    <p:sldId id="257" r:id="rId5"/>
    <p:sldId id="268" r:id="rId6"/>
    <p:sldId id="269" r:id="rId7"/>
    <p:sldId id="270" r:id="rId8"/>
    <p:sldId id="27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p:restoredTop sz="96405"/>
  </p:normalViewPr>
  <p:slideViewPr>
    <p:cSldViewPr snapToGrid="0">
      <p:cViewPr varScale="1">
        <p:scale>
          <a:sx n="113" d="100"/>
          <a:sy n="113" d="100"/>
        </p:scale>
        <p:origin x="504" y="-17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10/10/2024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144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3945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955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698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10/10/2024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083867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927328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336409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6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3605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10/10/2024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532513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10/10/2024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5922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10/10/2024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260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pixabay.com/en/facebook-icon-symbol-media-3383596/" TargetMode="External"/><Relationship Id="rId7" Type="http://schemas.openxmlformats.org/officeDocument/2006/relationships/hyperlink" Target="https://pngimg.com/download/94160"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pngimg.com/download/19795" TargetMode="External"/><Relationship Id="rId4" Type="http://schemas.openxmlformats.org/officeDocument/2006/relationships/image" Target="../media/image2.png"/><Relationship Id="rId9" Type="http://schemas.openxmlformats.org/officeDocument/2006/relationships/hyperlink" Target="http://revistas.ufcg.edu.br/ch/index.php/Leia/index?fbclid=IwAR14-uRVpZLtzoLGWPqk4vYrlFtbkhlLwKceDbh02_MMfsXXSAfbzn8_DF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A440B8-CBAB-E0CE-9B13-592BAD15F202}"/>
              </a:ext>
            </a:extLst>
          </p:cNvPr>
          <p:cNvSpPr>
            <a:spLocks noGrp="1"/>
          </p:cNvSpPr>
          <p:nvPr>
            <p:ph type="subTitle" idx="1"/>
          </p:nvPr>
        </p:nvSpPr>
        <p:spPr/>
        <p:txBody>
          <a:bodyPr>
            <a:normAutofit fontScale="77500" lnSpcReduction="20000"/>
          </a:bodyPr>
          <a:lstStyle/>
          <a:p>
            <a:r>
              <a:rPr lang="en-US" sz="3200" b="0" dirty="0">
                <a:latin typeface="Arial Rounded MT Bold" panose="020F0704030504030204" pitchFamily="34" charset="0"/>
              </a:rPr>
              <a:t>October 2024 Park board Meeting</a:t>
            </a:r>
          </a:p>
        </p:txBody>
      </p:sp>
      <p:sp>
        <p:nvSpPr>
          <p:cNvPr id="12" name="Rectangle 1">
            <a:extLst>
              <a:ext uri="{FF2B5EF4-FFF2-40B4-BE49-F238E27FC236}">
                <a16:creationId xmlns:a16="http://schemas.microsoft.com/office/drawing/2014/main" id="{D456CD0C-CF39-487E-9229-1132A48AE6D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A957A555-98C5-4784-A21D-85A86ED781A3}"/>
              </a:ext>
            </a:extLst>
          </p:cNvPr>
          <p:cNvSpPr txBox="1"/>
          <p:nvPr/>
        </p:nvSpPr>
        <p:spPr>
          <a:xfrm>
            <a:off x="4042218" y="1885950"/>
            <a:ext cx="4391025" cy="2862322"/>
          </a:xfrm>
          <a:prstGeom prst="rect">
            <a:avLst/>
          </a:prstGeom>
          <a:noFill/>
        </p:spPr>
        <p:txBody>
          <a:bodyPr wrap="square" rtlCol="0">
            <a:spAutoFit/>
          </a:bodyPr>
          <a:lstStyle/>
          <a:p>
            <a:pPr algn="ctr"/>
            <a:r>
              <a:rPr lang="en-US" sz="6000" dirty="0">
                <a:latin typeface="Arial Rounded MT Bold" panose="020F0704030504030204" pitchFamily="34" charset="0"/>
              </a:rPr>
              <a:t>Franklin Parks and Recreation </a:t>
            </a:r>
          </a:p>
        </p:txBody>
      </p:sp>
    </p:spTree>
    <p:extLst>
      <p:ext uri="{BB962C8B-B14F-4D97-AF65-F5344CB8AC3E}">
        <p14:creationId xmlns:p14="http://schemas.microsoft.com/office/powerpoint/2010/main" val="43384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FACILITY Reservations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36294" y="494951"/>
            <a:ext cx="6907982" cy="6101942"/>
          </a:xfrm>
        </p:spPr>
        <p:txBody>
          <a:bodyPr>
            <a:normAutofit/>
          </a:bodyPr>
          <a:lstStyle/>
          <a:p>
            <a:pPr marL="0" marR="0" lvl="0" indent="0">
              <a:spcBef>
                <a:spcPts val="0"/>
              </a:spcBef>
              <a:spcAft>
                <a:spcPts val="0"/>
              </a:spcAft>
              <a:buNone/>
            </a:pPr>
            <a:r>
              <a:rPr lang="en-US" sz="2400" dirty="0">
                <a:solidFill>
                  <a:schemeClr val="accent2"/>
                </a:solidFill>
                <a:latin typeface="Calibri" panose="020F0502020204030204" pitchFamily="34" charset="0"/>
                <a:ea typeface="Calibri" panose="020F0502020204030204" pitchFamily="34" charset="0"/>
              </a:rPr>
              <a:t>•Changes for the Aquatic Center concession stand are getting started. We will be taking out the old sinks, a small table, relocating a cupboard, taking out a small counter top, and moving equipment around. Curtis is working on all of this for us and doing it in-house.</a:t>
            </a:r>
          </a:p>
          <a:p>
            <a:pPr marL="0" marR="0" lvl="0" indent="0">
              <a:spcBef>
                <a:spcPts val="0"/>
              </a:spcBef>
              <a:spcAft>
                <a:spcPts val="0"/>
              </a:spcAft>
              <a:buNone/>
            </a:pPr>
            <a:r>
              <a:rPr lang="en-US" sz="2400" dirty="0">
                <a:solidFill>
                  <a:schemeClr val="accent2"/>
                </a:solidFill>
                <a:latin typeface="Calibri" panose="020F0502020204030204" pitchFamily="34" charset="0"/>
                <a:ea typeface="Calibri" panose="020F0502020204030204" pitchFamily="34" charset="0"/>
              </a:rPr>
              <a:t>•Early voting starts in the Theater Room on Monday, October 21st. There will be voting every day except on Sundays at the Rec Center.</a:t>
            </a:r>
          </a:p>
          <a:p>
            <a:pPr marL="0" marR="0" lvl="0" indent="0">
              <a:spcBef>
                <a:spcPts val="0"/>
              </a:spcBef>
              <a:spcAft>
                <a:spcPts val="0"/>
              </a:spcAft>
              <a:buNone/>
            </a:pPr>
            <a:r>
              <a:rPr lang="en-US" sz="2400" dirty="0">
                <a:solidFill>
                  <a:schemeClr val="accent2"/>
                </a:solidFill>
                <a:latin typeface="Calibri" panose="020F0502020204030204" pitchFamily="34" charset="0"/>
                <a:ea typeface="Calibri" panose="020F0502020204030204" pitchFamily="34" charset="0"/>
              </a:rPr>
              <a:t>•All of the refunds have been submitted for Fall Festival booths. We ended up moving 16 booths to the Vintage Fest the following weekend for some of our vendors. I have also sent them some options for other events where they could possibly set up booths at to help them out.</a:t>
            </a:r>
          </a:p>
          <a:p>
            <a:pPr marL="342900" marR="0" lvl="0" indent="-342900">
              <a:spcBef>
                <a:spcPts val="0"/>
              </a:spcBef>
              <a:spcAft>
                <a:spcPts val="0"/>
              </a:spcAft>
              <a:buFont typeface="Symbol" panose="05050102010706020507" pitchFamily="18" charset="2"/>
              <a:buChar char=""/>
            </a:pPr>
            <a:endParaRPr lang="en-US" sz="2400" dirty="0">
              <a:solidFill>
                <a:schemeClr val="accent2"/>
              </a:solidFill>
              <a:latin typeface="Calibri" panose="020F050202020403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9709485" y="5475136"/>
            <a:ext cx="3092115" cy="4164164"/>
          </a:xfrm>
        </p:spPr>
        <p:txBody>
          <a:bodyPr>
            <a:normAutofit/>
          </a:bodyPr>
          <a:lstStyle/>
          <a:p>
            <a:r>
              <a:rPr lang="en-US" sz="4400" dirty="0"/>
              <a:t>- Jamie </a:t>
            </a:r>
          </a:p>
        </p:txBody>
      </p:sp>
    </p:spTree>
    <p:extLst>
      <p:ext uri="{BB962C8B-B14F-4D97-AF65-F5344CB8AC3E}">
        <p14:creationId xmlns:p14="http://schemas.microsoft.com/office/powerpoint/2010/main" val="235755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C43D-E0BA-E091-2F8C-7F80EF12E3B5}"/>
              </a:ext>
            </a:extLst>
          </p:cNvPr>
          <p:cNvSpPr>
            <a:spLocks noGrp="1"/>
          </p:cNvSpPr>
          <p:nvPr>
            <p:ph type="title"/>
          </p:nvPr>
        </p:nvSpPr>
        <p:spPr>
          <a:xfrm>
            <a:off x="1251677" y="206448"/>
            <a:ext cx="10172700" cy="911859"/>
          </a:xfrm>
        </p:spPr>
        <p:txBody>
          <a:bodyPr/>
          <a:lstStyle/>
          <a:p>
            <a:r>
              <a:rPr lang="en-US" dirty="0">
                <a:solidFill>
                  <a:schemeClr val="accent1"/>
                </a:solidFill>
              </a:rPr>
              <a:t>Marketing</a:t>
            </a:r>
          </a:p>
        </p:txBody>
      </p:sp>
      <p:sp>
        <p:nvSpPr>
          <p:cNvPr id="3" name="Text Placeholder 2">
            <a:extLst>
              <a:ext uri="{FF2B5EF4-FFF2-40B4-BE49-F238E27FC236}">
                <a16:creationId xmlns:a16="http://schemas.microsoft.com/office/drawing/2014/main" id="{3B62CD52-3686-C39C-69A5-5FC39393C941}"/>
              </a:ext>
            </a:extLst>
          </p:cNvPr>
          <p:cNvSpPr>
            <a:spLocks noGrp="1"/>
          </p:cNvSpPr>
          <p:nvPr>
            <p:ph type="body" idx="1"/>
          </p:nvPr>
        </p:nvSpPr>
        <p:spPr>
          <a:xfrm>
            <a:off x="1695093" y="3201048"/>
            <a:ext cx="4800600" cy="388323"/>
          </a:xfrm>
        </p:spPr>
        <p:txBody>
          <a:bodyPr/>
          <a:lstStyle/>
          <a:p>
            <a:r>
              <a:rPr lang="en-US" sz="1800" u="sng" dirty="0"/>
              <a:t>Facebook:</a:t>
            </a:r>
          </a:p>
          <a:p>
            <a:r>
              <a:rPr lang="en-US" sz="1400" b="0" dirty="0"/>
              <a:t>Franklin Parks &amp; Recreation</a:t>
            </a:r>
          </a:p>
          <a:p>
            <a:pPr marL="285750" indent="-285750">
              <a:buFont typeface="Arial" panose="020B0604020202020204" pitchFamily="34" charset="0"/>
              <a:buChar char="•"/>
            </a:pPr>
            <a:r>
              <a:rPr lang="en-US" sz="1200" dirty="0"/>
              <a:t>Follower Count: 17, 552 (+280)</a:t>
            </a:r>
          </a:p>
          <a:p>
            <a:pPr marL="285750" indent="-285750">
              <a:buFont typeface="Arial" panose="020B0604020202020204" pitchFamily="34" charset="0"/>
              <a:buChar char="•"/>
            </a:pPr>
            <a:r>
              <a:rPr lang="en-US" sz="1200" dirty="0"/>
              <a:t>Like Count: 14,328 (+136)</a:t>
            </a:r>
          </a:p>
          <a:p>
            <a:pPr marL="285750" indent="-285750">
              <a:buFont typeface="Arial" panose="020B0604020202020204" pitchFamily="34" charset="0"/>
              <a:buChar char="•"/>
            </a:pPr>
            <a:r>
              <a:rPr lang="en-US" sz="1200" dirty="0"/>
              <a:t>Most liked post: Fall festival cancellation </a:t>
            </a:r>
          </a:p>
          <a:p>
            <a:pPr marL="742950" lvl="1" indent="-285750">
              <a:buFont typeface="Arial" panose="020B0604020202020204" pitchFamily="34" charset="0"/>
              <a:buChar char="•"/>
            </a:pPr>
            <a:r>
              <a:rPr lang="en-US" sz="1400" b="0" dirty="0">
                <a:solidFill>
                  <a:schemeClr val="tx1"/>
                </a:solidFill>
              </a:rPr>
              <a:t>Number of Likes: 535</a:t>
            </a:r>
          </a:p>
          <a:p>
            <a:pPr marL="742950" lvl="1" indent="-285750">
              <a:buFont typeface="Arial" panose="020B0604020202020204" pitchFamily="34" charset="0"/>
              <a:buChar char="•"/>
            </a:pPr>
            <a:r>
              <a:rPr lang="en-US" sz="1400" b="0" dirty="0">
                <a:solidFill>
                  <a:schemeClr val="tx1"/>
                </a:solidFill>
              </a:rPr>
              <a:t>Number of shares: 276</a:t>
            </a:r>
          </a:p>
          <a:p>
            <a:pPr marL="742950" lvl="1" indent="-285750">
              <a:buFont typeface="Arial" panose="020B0604020202020204" pitchFamily="34" charset="0"/>
              <a:buChar char="•"/>
            </a:pPr>
            <a:r>
              <a:rPr lang="en-US" sz="1400" b="0" dirty="0">
                <a:solidFill>
                  <a:schemeClr val="tx1"/>
                </a:solidFill>
              </a:rPr>
              <a:t>Number of comments: 122</a:t>
            </a:r>
          </a:p>
        </p:txBody>
      </p:sp>
      <p:pic>
        <p:nvPicPr>
          <p:cNvPr id="10" name="Content Placeholder 9">
            <a:extLst>
              <a:ext uri="{FF2B5EF4-FFF2-40B4-BE49-F238E27FC236}">
                <a16:creationId xmlns:a16="http://schemas.microsoft.com/office/drawing/2014/main" id="{A9ACDC25-4D08-2B52-3DCB-B04B77000B2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998433" y="1140226"/>
            <a:ext cx="605502" cy="605502"/>
          </a:xfrm>
        </p:spPr>
      </p:pic>
      <p:sp>
        <p:nvSpPr>
          <p:cNvPr id="5" name="Text Placeholder 4">
            <a:extLst>
              <a:ext uri="{FF2B5EF4-FFF2-40B4-BE49-F238E27FC236}">
                <a16:creationId xmlns:a16="http://schemas.microsoft.com/office/drawing/2014/main" id="{9BB271E5-A2D3-9413-1013-1EB6CF67BAA9}"/>
              </a:ext>
            </a:extLst>
          </p:cNvPr>
          <p:cNvSpPr>
            <a:spLocks noGrp="1"/>
          </p:cNvSpPr>
          <p:nvPr>
            <p:ph type="body" sz="quarter" idx="3"/>
          </p:nvPr>
        </p:nvSpPr>
        <p:spPr>
          <a:xfrm>
            <a:off x="6978493" y="1947793"/>
            <a:ext cx="4800600" cy="632529"/>
          </a:xfrm>
        </p:spPr>
        <p:txBody>
          <a:bodyPr/>
          <a:lstStyle/>
          <a:p>
            <a:r>
              <a:rPr lang="en-US" sz="1800" u="sng" dirty="0"/>
              <a:t>Instagram</a:t>
            </a:r>
            <a:r>
              <a:rPr lang="en-US" sz="1800" dirty="0"/>
              <a:t>: </a:t>
            </a:r>
            <a:r>
              <a:rPr lang="en-US" sz="1400" b="0" dirty="0"/>
              <a:t>@</a:t>
            </a:r>
            <a:r>
              <a:rPr lang="en-US" sz="1400" b="0" dirty="0" err="1"/>
              <a:t>franklinparksin</a:t>
            </a:r>
            <a:endParaRPr lang="en-US" sz="1400" b="0" dirty="0"/>
          </a:p>
          <a:p>
            <a:pPr marL="342900" indent="-342900">
              <a:buFont typeface="Arial" panose="020B0604020202020204" pitchFamily="34" charset="0"/>
              <a:buChar char="•"/>
            </a:pPr>
            <a:r>
              <a:rPr lang="en-US" sz="1200" dirty="0"/>
              <a:t>Follower Count: 1,714 (+13)</a:t>
            </a:r>
          </a:p>
          <a:p>
            <a:pPr marL="342900" indent="-342900">
              <a:buFont typeface="Arial" panose="020B0604020202020204" pitchFamily="34" charset="0"/>
              <a:buChar char="•"/>
            </a:pPr>
            <a:r>
              <a:rPr lang="en-US" sz="1200" dirty="0"/>
              <a:t>Most liked post: Indiana bones at the dog park</a:t>
            </a:r>
          </a:p>
          <a:p>
            <a:pPr marL="800100" lvl="1" indent="-342900">
              <a:buFont typeface="Arial" panose="020B0604020202020204" pitchFamily="34" charset="0"/>
              <a:buChar char="•"/>
            </a:pPr>
            <a:r>
              <a:rPr lang="en-US" sz="1400" b="0" dirty="0">
                <a:solidFill>
                  <a:schemeClr val="tx1"/>
                </a:solidFill>
              </a:rPr>
              <a:t>Number of likes: 58</a:t>
            </a:r>
          </a:p>
          <a:p>
            <a:pPr marL="800100" lvl="1" indent="-342900">
              <a:buFont typeface="Arial" panose="020B0604020202020204" pitchFamily="34" charset="0"/>
              <a:buChar char="•"/>
            </a:pPr>
            <a:r>
              <a:rPr lang="en-US" sz="1400" b="0" dirty="0">
                <a:solidFill>
                  <a:schemeClr val="tx1"/>
                </a:solidFill>
              </a:rPr>
              <a:t>Number of comments: 0</a:t>
            </a:r>
          </a:p>
          <a:p>
            <a:pPr marL="800100" lvl="1" indent="-342900">
              <a:buFont typeface="Arial" panose="020B0604020202020204" pitchFamily="34" charset="0"/>
              <a:buChar char="•"/>
            </a:pPr>
            <a:r>
              <a:rPr lang="en-US" sz="1400" b="0" dirty="0">
                <a:solidFill>
                  <a:schemeClr val="tx1"/>
                </a:solidFill>
              </a:rPr>
              <a:t>Number of Sends: 4</a:t>
            </a:r>
          </a:p>
          <a:p>
            <a:pPr marL="800100" lvl="1" indent="-342900">
              <a:buFont typeface="Arial" panose="020B0604020202020204" pitchFamily="34" charset="0"/>
              <a:buChar char="•"/>
            </a:pPr>
            <a:r>
              <a:rPr lang="en-US" sz="1400" b="0" dirty="0">
                <a:solidFill>
                  <a:schemeClr val="tx1"/>
                </a:solidFill>
              </a:rPr>
              <a:t>Accounts reached: 659</a:t>
            </a:r>
          </a:p>
        </p:txBody>
      </p:sp>
      <p:pic>
        <p:nvPicPr>
          <p:cNvPr id="16" name="Picture 15">
            <a:extLst>
              <a:ext uri="{FF2B5EF4-FFF2-40B4-BE49-F238E27FC236}">
                <a16:creationId xmlns:a16="http://schemas.microsoft.com/office/drawing/2014/main" id="{6035D17F-2D65-81AB-FFBA-B119886FA42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78170" y="324337"/>
            <a:ext cx="635047" cy="634611"/>
          </a:xfrm>
          <a:prstGeom prst="rect">
            <a:avLst/>
          </a:prstGeom>
        </p:spPr>
      </p:pic>
      <p:sp>
        <p:nvSpPr>
          <p:cNvPr id="22" name="Text Placeholder 2">
            <a:extLst>
              <a:ext uri="{FF2B5EF4-FFF2-40B4-BE49-F238E27FC236}">
                <a16:creationId xmlns:a16="http://schemas.microsoft.com/office/drawing/2014/main" id="{22233AAC-EB57-C28D-2487-4E4670882187}"/>
              </a:ext>
            </a:extLst>
          </p:cNvPr>
          <p:cNvSpPr txBox="1">
            <a:spLocks/>
          </p:cNvSpPr>
          <p:nvPr/>
        </p:nvSpPr>
        <p:spPr>
          <a:xfrm>
            <a:off x="6978493" y="5735932"/>
            <a:ext cx="4800600" cy="38832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sz="1800" u="sng" dirty="0"/>
              <a:t>TikTok: </a:t>
            </a:r>
            <a:r>
              <a:rPr lang="en-US" sz="1400" b="0" dirty="0"/>
              <a:t>@</a:t>
            </a:r>
            <a:r>
              <a:rPr lang="en-US" sz="1400" b="0" dirty="0" err="1"/>
              <a:t>franklinparksin</a:t>
            </a:r>
            <a:endParaRPr lang="en-US" sz="1400" b="0" dirty="0"/>
          </a:p>
          <a:p>
            <a:r>
              <a:rPr lang="en-US" sz="1400" b="0" dirty="0"/>
              <a:t>Franklin Parks &amp; Recreation</a:t>
            </a:r>
          </a:p>
          <a:p>
            <a:pPr marL="285750" indent="-285750">
              <a:buFont typeface="Arial" panose="020B0604020202020204" pitchFamily="34" charset="0"/>
              <a:buChar char="•"/>
            </a:pPr>
            <a:r>
              <a:rPr lang="en-US" sz="1200" dirty="0"/>
              <a:t>Follower Count: 1,003 (+2)</a:t>
            </a:r>
          </a:p>
          <a:p>
            <a:pPr marL="285750" indent="-285750">
              <a:buFont typeface="Arial" panose="020B0604020202020204" pitchFamily="34" charset="0"/>
              <a:buChar char="•"/>
            </a:pPr>
            <a:r>
              <a:rPr lang="en-US" sz="1200" dirty="0"/>
              <a:t>Like Count: 1,841 (+78)</a:t>
            </a:r>
          </a:p>
          <a:p>
            <a:pPr marL="285750" indent="-285750">
              <a:buFont typeface="Arial" panose="020B0604020202020204" pitchFamily="34" charset="0"/>
              <a:buChar char="•"/>
            </a:pPr>
            <a:r>
              <a:rPr lang="en-US" sz="1200" dirty="0"/>
              <a:t>Most viewed post: “Indiana bones video”</a:t>
            </a:r>
          </a:p>
          <a:p>
            <a:pPr marL="742950" lvl="1" indent="-285750">
              <a:buFont typeface="Arial" panose="020B0604020202020204" pitchFamily="34" charset="0"/>
              <a:buChar char="•"/>
            </a:pPr>
            <a:r>
              <a:rPr lang="en-US" sz="1400" b="0" dirty="0">
                <a:solidFill>
                  <a:schemeClr val="tx1"/>
                </a:solidFill>
              </a:rPr>
              <a:t>Number of views: 980</a:t>
            </a:r>
          </a:p>
          <a:p>
            <a:pPr marL="742950" lvl="1" indent="-285750">
              <a:buFont typeface="Arial" panose="020B0604020202020204" pitchFamily="34" charset="0"/>
              <a:buChar char="•"/>
            </a:pPr>
            <a:r>
              <a:rPr lang="en-US" sz="1400" b="0" dirty="0">
                <a:solidFill>
                  <a:schemeClr val="tx1"/>
                </a:solidFill>
              </a:rPr>
              <a:t>Number of likes: 39</a:t>
            </a:r>
          </a:p>
          <a:p>
            <a:pPr marL="742950" lvl="1" indent="-285750">
              <a:buFont typeface="Arial" panose="020B0604020202020204" pitchFamily="34" charset="0"/>
              <a:buChar char="•"/>
            </a:pPr>
            <a:r>
              <a:rPr lang="en-US" sz="1400" b="0" dirty="0">
                <a:solidFill>
                  <a:schemeClr val="tx1"/>
                </a:solidFill>
              </a:rPr>
              <a:t>Number of saves: 1</a:t>
            </a:r>
          </a:p>
          <a:p>
            <a:pPr marL="742950" lvl="1" indent="-285750">
              <a:buFont typeface="Arial" panose="020B0604020202020204" pitchFamily="34" charset="0"/>
              <a:buChar char="•"/>
            </a:pPr>
            <a:r>
              <a:rPr lang="en-US" sz="1400" b="0" dirty="0">
                <a:solidFill>
                  <a:schemeClr val="tx1"/>
                </a:solidFill>
              </a:rPr>
              <a:t>Number of comments: 1</a:t>
            </a:r>
          </a:p>
        </p:txBody>
      </p:sp>
      <p:sp>
        <p:nvSpPr>
          <p:cNvPr id="23" name="Text Placeholder 2">
            <a:extLst>
              <a:ext uri="{FF2B5EF4-FFF2-40B4-BE49-F238E27FC236}">
                <a16:creationId xmlns:a16="http://schemas.microsoft.com/office/drawing/2014/main" id="{7CC3786C-9B40-9358-1762-E3880EF7DD87}"/>
              </a:ext>
            </a:extLst>
          </p:cNvPr>
          <p:cNvSpPr txBox="1">
            <a:spLocks/>
          </p:cNvSpPr>
          <p:nvPr/>
        </p:nvSpPr>
        <p:spPr>
          <a:xfrm>
            <a:off x="1695093" y="5483368"/>
            <a:ext cx="4800600" cy="388323"/>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sz="1800" u="sng" dirty="0"/>
              <a:t>Twitter (x): </a:t>
            </a:r>
            <a:r>
              <a:rPr lang="en-US" sz="1400" b="0" dirty="0"/>
              <a:t>@</a:t>
            </a:r>
            <a:r>
              <a:rPr lang="en-US" sz="1400" b="0" dirty="0" err="1"/>
              <a:t>franklinparksin</a:t>
            </a:r>
            <a:endParaRPr lang="en-US" sz="1400" b="0" dirty="0"/>
          </a:p>
          <a:p>
            <a:pPr marL="285750" indent="-285750">
              <a:buFont typeface="Arial" panose="020B0604020202020204" pitchFamily="34" charset="0"/>
              <a:buChar char="•"/>
            </a:pPr>
            <a:r>
              <a:rPr lang="en-US" sz="1200" dirty="0"/>
              <a:t>Follower Count: 1,059 (+2) </a:t>
            </a:r>
          </a:p>
          <a:p>
            <a:pPr marL="285750" indent="-285750">
              <a:buFont typeface="Arial" panose="020B0604020202020204" pitchFamily="34" charset="0"/>
              <a:buChar char="•"/>
            </a:pPr>
            <a:r>
              <a:rPr lang="en-US" sz="1200" dirty="0"/>
              <a:t>Most liked post: Fall Festival poster</a:t>
            </a:r>
          </a:p>
          <a:p>
            <a:pPr marL="742950" lvl="1" indent="-285750">
              <a:buFont typeface="Arial" panose="020B0604020202020204" pitchFamily="34" charset="0"/>
              <a:buChar char="•"/>
            </a:pPr>
            <a:r>
              <a:rPr lang="en-US" sz="1400" b="0" dirty="0">
                <a:solidFill>
                  <a:schemeClr val="tx1"/>
                </a:solidFill>
              </a:rPr>
              <a:t>Number of Likes: 2</a:t>
            </a:r>
          </a:p>
          <a:p>
            <a:pPr marL="742950" lvl="1" indent="-285750">
              <a:buFont typeface="Arial" panose="020B0604020202020204" pitchFamily="34" charset="0"/>
              <a:buChar char="•"/>
            </a:pPr>
            <a:r>
              <a:rPr lang="en-US" sz="1400" b="0" dirty="0">
                <a:solidFill>
                  <a:schemeClr val="tx1"/>
                </a:solidFill>
              </a:rPr>
              <a:t>Number of Impressions: 100</a:t>
            </a:r>
          </a:p>
          <a:p>
            <a:pPr marL="742950" lvl="1" indent="-285750">
              <a:buFont typeface="Arial" panose="020B0604020202020204" pitchFamily="34" charset="0"/>
              <a:buChar char="•"/>
            </a:pPr>
            <a:r>
              <a:rPr lang="en-US" sz="1400" b="0" dirty="0">
                <a:solidFill>
                  <a:schemeClr val="tx1"/>
                </a:solidFill>
              </a:rPr>
              <a:t>Number of replies: 0</a:t>
            </a:r>
          </a:p>
        </p:txBody>
      </p:sp>
      <p:pic>
        <p:nvPicPr>
          <p:cNvPr id="25" name="Picture 24">
            <a:extLst>
              <a:ext uri="{FF2B5EF4-FFF2-40B4-BE49-F238E27FC236}">
                <a16:creationId xmlns:a16="http://schemas.microsoft.com/office/drawing/2014/main" id="{17516E64-99BB-5419-5E28-DBF9797FA4C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209402" y="2733754"/>
            <a:ext cx="603815" cy="732301"/>
          </a:xfrm>
          <a:prstGeom prst="rect">
            <a:avLst/>
          </a:prstGeom>
        </p:spPr>
      </p:pic>
      <p:pic>
        <p:nvPicPr>
          <p:cNvPr id="30" name="Picture 29">
            <a:extLst>
              <a:ext uri="{FF2B5EF4-FFF2-40B4-BE49-F238E27FC236}">
                <a16:creationId xmlns:a16="http://schemas.microsoft.com/office/drawing/2014/main" id="{03C0BAA9-6059-18E2-8CE1-3C66EEB4760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72210" y="3932546"/>
            <a:ext cx="731725" cy="731725"/>
          </a:xfrm>
          <a:prstGeom prst="rect">
            <a:avLst/>
          </a:prstGeom>
        </p:spPr>
      </p:pic>
      <p:sp>
        <p:nvSpPr>
          <p:cNvPr id="32" name="Rounded Rectangle 31">
            <a:extLst>
              <a:ext uri="{FF2B5EF4-FFF2-40B4-BE49-F238E27FC236}">
                <a16:creationId xmlns:a16="http://schemas.microsoft.com/office/drawing/2014/main" id="{AE85C218-1A6A-086B-0748-D2903F2B4615}"/>
              </a:ext>
            </a:extLst>
          </p:cNvPr>
          <p:cNvSpPr/>
          <p:nvPr/>
        </p:nvSpPr>
        <p:spPr>
          <a:xfrm>
            <a:off x="4111570" y="6008314"/>
            <a:ext cx="3200400" cy="643238"/>
          </a:xfrm>
          <a:prstGeom prst="roundRect">
            <a:avLst/>
          </a:prstGeom>
          <a:solidFill>
            <a:schemeClr val="accent2"/>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400" dirty="0"/>
              <a:t>As of Oct. 10</a:t>
            </a:r>
            <a:r>
              <a:rPr lang="en-US" sz="2400" baseline="30000" dirty="0"/>
              <a:t>th</a:t>
            </a:r>
            <a:r>
              <a:rPr lang="en-US" sz="2400" dirty="0"/>
              <a:t> </a:t>
            </a:r>
          </a:p>
        </p:txBody>
      </p:sp>
    </p:spTree>
    <p:extLst>
      <p:ext uri="{BB962C8B-B14F-4D97-AF65-F5344CB8AC3E}">
        <p14:creationId xmlns:p14="http://schemas.microsoft.com/office/powerpoint/2010/main" val="324098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94C1E2-B5EE-4504-BFD0-1F36583FF728}"/>
              </a:ext>
            </a:extLst>
          </p:cNvPr>
          <p:cNvPicPr>
            <a:picLocks noChangeAspect="1"/>
          </p:cNvPicPr>
          <p:nvPr/>
        </p:nvPicPr>
        <p:blipFill>
          <a:blip r:embed="rId2"/>
          <a:stretch>
            <a:fillRect/>
          </a:stretch>
        </p:blipFill>
        <p:spPr>
          <a:xfrm>
            <a:off x="180887" y="1194318"/>
            <a:ext cx="3680164" cy="4766347"/>
          </a:xfrm>
          <a:prstGeom prst="rect">
            <a:avLst/>
          </a:prstGeom>
        </p:spPr>
      </p:pic>
      <p:pic>
        <p:nvPicPr>
          <p:cNvPr id="3" name="Picture 2">
            <a:extLst>
              <a:ext uri="{FF2B5EF4-FFF2-40B4-BE49-F238E27FC236}">
                <a16:creationId xmlns:a16="http://schemas.microsoft.com/office/drawing/2014/main" id="{266F1B60-FE93-4EB9-BB9A-E65BA4F77EC8}"/>
              </a:ext>
            </a:extLst>
          </p:cNvPr>
          <p:cNvPicPr>
            <a:picLocks noChangeAspect="1"/>
          </p:cNvPicPr>
          <p:nvPr/>
        </p:nvPicPr>
        <p:blipFill>
          <a:blip r:embed="rId3"/>
          <a:stretch>
            <a:fillRect/>
          </a:stretch>
        </p:blipFill>
        <p:spPr>
          <a:xfrm>
            <a:off x="3922451" y="617411"/>
            <a:ext cx="3636766" cy="5623173"/>
          </a:xfrm>
          <a:prstGeom prst="rect">
            <a:avLst/>
          </a:prstGeom>
        </p:spPr>
      </p:pic>
      <p:pic>
        <p:nvPicPr>
          <p:cNvPr id="4" name="Picture 3">
            <a:extLst>
              <a:ext uri="{FF2B5EF4-FFF2-40B4-BE49-F238E27FC236}">
                <a16:creationId xmlns:a16="http://schemas.microsoft.com/office/drawing/2014/main" id="{805F5AAA-30EA-4A77-A1BE-953551328BC7}"/>
              </a:ext>
            </a:extLst>
          </p:cNvPr>
          <p:cNvPicPr>
            <a:picLocks noChangeAspect="1"/>
          </p:cNvPicPr>
          <p:nvPr/>
        </p:nvPicPr>
        <p:blipFill>
          <a:blip r:embed="rId4"/>
          <a:stretch>
            <a:fillRect/>
          </a:stretch>
        </p:blipFill>
        <p:spPr>
          <a:xfrm>
            <a:off x="7620617" y="1703681"/>
            <a:ext cx="4462659" cy="3450635"/>
          </a:xfrm>
          <a:prstGeom prst="rect">
            <a:avLst/>
          </a:prstGeom>
        </p:spPr>
      </p:pic>
    </p:spTree>
    <p:extLst>
      <p:ext uri="{BB962C8B-B14F-4D97-AF65-F5344CB8AC3E}">
        <p14:creationId xmlns:p14="http://schemas.microsoft.com/office/powerpoint/2010/main" val="233733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344276" y="2232329"/>
            <a:ext cx="5054266" cy="1196671"/>
          </a:xfrm>
        </p:spPr>
        <p:txBody>
          <a:bodyPr>
            <a:noAutofit/>
          </a:bodyPr>
          <a:lstStyle/>
          <a:p>
            <a:pPr algn="ctr"/>
            <a:r>
              <a:rPr lang="en-US" sz="4000" dirty="0">
                <a:latin typeface="Arial Rounded MT Bold" panose="020F0704030504030204" pitchFamily="34" charset="0"/>
              </a:rPr>
              <a:t>Recreation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r>
              <a:rPr lang="en-US" sz="4000" dirty="0">
                <a:latin typeface="Arial Rounded MT Bold" panose="020F0704030504030204" pitchFamily="34" charset="0"/>
              </a:rPr>
              <a:t>CONTINUED  </a:t>
            </a: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369584" y="154022"/>
            <a:ext cx="6576338" cy="5715001"/>
          </a:xfrm>
        </p:spPr>
        <p:txBody>
          <a:bodyPr>
            <a:normAutofit/>
          </a:bodyPr>
          <a:lstStyle/>
          <a:p>
            <a:pPr marL="0" indent="0">
              <a:buNone/>
            </a:pPr>
            <a:r>
              <a:rPr lang="en-US" sz="1800" b="1" i="1" u="sng" dirty="0">
                <a:solidFill>
                  <a:schemeClr val="accent2"/>
                </a:solidFill>
                <a:latin typeface="Calibri" panose="020F0502020204030204" pitchFamily="34" charset="0"/>
                <a:cs typeface="Calibri" panose="020F0502020204030204" pitchFamily="34" charset="0"/>
              </a:rPr>
              <a:t>COMMUNITY GARDEN </a:t>
            </a:r>
            <a:endParaRPr lang="en-US" sz="1800" dirty="0">
              <a:solidFill>
                <a:schemeClr val="accent2"/>
              </a:solidFill>
              <a:latin typeface="Calibri" panose="020F0502020204030204" pitchFamily="34" charset="0"/>
              <a:cs typeface="Calibri" panose="020F0502020204030204" pitchFamily="34" charset="0"/>
            </a:endParaRPr>
          </a:p>
          <a:p>
            <a:pPr lvl="0"/>
            <a:r>
              <a:rPr lang="en-US" sz="1600" dirty="0">
                <a:solidFill>
                  <a:schemeClr val="accent2"/>
                </a:solidFill>
                <a:latin typeface="Calibri" panose="020F0502020204030204" pitchFamily="34" charset="0"/>
                <a:cs typeface="Calibri" panose="020F0502020204030204" pitchFamily="34" charset="0"/>
              </a:rPr>
              <a:t>We only have a couple weeks left for the community garden. The maintenance guys will be mowing and tilling it to start fresh next year. </a:t>
            </a:r>
          </a:p>
          <a:p>
            <a:pPr marL="0" lvl="0" indent="0">
              <a:buNone/>
            </a:pPr>
            <a:r>
              <a:rPr lang="en-US" sz="1800" b="1" u="sng" dirty="0">
                <a:solidFill>
                  <a:schemeClr val="accent2"/>
                </a:solidFill>
                <a:latin typeface="Calibri" panose="020F0502020204030204" pitchFamily="34" charset="0"/>
                <a:cs typeface="Calibri" panose="020F0502020204030204" pitchFamily="34" charset="0"/>
              </a:rPr>
              <a:t>OUR TOWN PLAYERS</a:t>
            </a:r>
          </a:p>
          <a:p>
            <a:r>
              <a:rPr lang="en-US" sz="1600" dirty="0">
                <a:solidFill>
                  <a:schemeClr val="accent2"/>
                </a:solidFill>
                <a:latin typeface="Calibri" panose="020F0502020204030204" pitchFamily="34" charset="0"/>
                <a:cs typeface="Calibri" panose="020F0502020204030204" pitchFamily="34" charset="0"/>
              </a:rPr>
              <a:t>They are currently holding auditions at the Recreation Center for ‘It’s A Wonderful Life”</a:t>
            </a:r>
          </a:p>
          <a:p>
            <a:r>
              <a:rPr lang="en-US" sz="1600" dirty="0">
                <a:solidFill>
                  <a:schemeClr val="accent2"/>
                </a:solidFill>
                <a:latin typeface="Calibri" panose="020F0502020204030204" pitchFamily="34" charset="0"/>
                <a:cs typeface="Calibri" panose="020F0502020204030204" pitchFamily="34" charset="0"/>
              </a:rPr>
              <a:t>Their next show is “The Brothers Grimm </a:t>
            </a:r>
            <a:r>
              <a:rPr lang="en-US" sz="1600" dirty="0" err="1">
                <a:solidFill>
                  <a:schemeClr val="accent2"/>
                </a:solidFill>
                <a:latin typeface="Calibri" panose="020F0502020204030204" pitchFamily="34" charset="0"/>
                <a:cs typeface="Calibri" panose="020F0502020204030204" pitchFamily="34" charset="0"/>
              </a:rPr>
              <a:t>Spectaculathon</a:t>
            </a:r>
            <a:r>
              <a:rPr lang="en-US" sz="1600" dirty="0">
                <a:solidFill>
                  <a:schemeClr val="accent2"/>
                </a:solidFill>
                <a:latin typeface="Calibri" panose="020F0502020204030204" pitchFamily="34" charset="0"/>
                <a:cs typeface="Calibri" panose="020F0502020204030204" pitchFamily="34" charset="0"/>
              </a:rPr>
              <a:t>!”</a:t>
            </a:r>
          </a:p>
          <a:p>
            <a:r>
              <a:rPr lang="en-US" sz="1600" dirty="0">
                <a:solidFill>
                  <a:schemeClr val="accent2"/>
                </a:solidFill>
                <a:latin typeface="Calibri" panose="020F0502020204030204" pitchFamily="34" charset="0"/>
                <a:cs typeface="Calibri" panose="020F0502020204030204" pitchFamily="34" charset="0"/>
              </a:rPr>
              <a:t>Fridays and Saturdays @ 7:30 PM // Sundays @ 2:30 PM</a:t>
            </a:r>
          </a:p>
          <a:p>
            <a:pPr lvl="1"/>
            <a:r>
              <a:rPr lang="en-US" sz="1400" dirty="0">
                <a:solidFill>
                  <a:schemeClr val="accent2"/>
                </a:solidFill>
                <a:latin typeface="Calibri" panose="020F0502020204030204" pitchFamily="34" charset="0"/>
                <a:cs typeface="Calibri" panose="020F0502020204030204" pitchFamily="34" charset="0"/>
              </a:rPr>
              <a:t>October 25-27 at the Johnson County Museum of History </a:t>
            </a:r>
          </a:p>
          <a:p>
            <a:pPr lvl="1"/>
            <a:r>
              <a:rPr lang="en-US" sz="1400" dirty="0">
                <a:solidFill>
                  <a:schemeClr val="accent2"/>
                </a:solidFill>
                <a:latin typeface="Calibri" panose="020F0502020204030204" pitchFamily="34" charset="0"/>
                <a:cs typeface="Calibri" panose="020F0502020204030204" pitchFamily="34" charset="0"/>
              </a:rPr>
              <a:t>November 1-3 at the Church of Jefferson</a:t>
            </a:r>
          </a:p>
          <a:p>
            <a:pPr marL="0" indent="0">
              <a:buNone/>
            </a:pPr>
            <a:r>
              <a:rPr lang="en-US" sz="1800" b="1" i="1" u="sng" dirty="0">
                <a:solidFill>
                  <a:schemeClr val="accent2"/>
                </a:solidFill>
                <a:latin typeface="Calibri" panose="020F0502020204030204" pitchFamily="34" charset="0"/>
                <a:cs typeface="Calibri" panose="020F0502020204030204" pitchFamily="34" charset="0"/>
              </a:rPr>
              <a:t>REC PROGRAMMING </a:t>
            </a:r>
            <a:endParaRPr lang="en-US" sz="1800" dirty="0">
              <a:solidFill>
                <a:schemeClr val="accent2"/>
              </a:solidFill>
              <a:latin typeface="Calibri" panose="020F0502020204030204" pitchFamily="34" charset="0"/>
              <a:cs typeface="Calibri" panose="020F0502020204030204" pitchFamily="34" charset="0"/>
            </a:endParaRPr>
          </a:p>
          <a:p>
            <a:pPr lvl="0"/>
            <a:r>
              <a:rPr lang="en-US" sz="1600" dirty="0">
                <a:solidFill>
                  <a:schemeClr val="accent2"/>
                </a:solidFill>
                <a:latin typeface="Calibri" panose="020F0502020204030204" pitchFamily="34" charset="0"/>
                <a:cs typeface="Calibri" panose="020F0502020204030204" pitchFamily="34" charset="0"/>
              </a:rPr>
              <a:t>The wood fall signs class is on 10/23  there are 15 spots in this class. </a:t>
            </a:r>
          </a:p>
          <a:p>
            <a:pPr lvl="0"/>
            <a:r>
              <a:rPr lang="en-US" sz="1600" dirty="0">
                <a:solidFill>
                  <a:schemeClr val="accent2"/>
                </a:solidFill>
                <a:latin typeface="Calibri" panose="020F0502020204030204" pitchFamily="34" charset="0"/>
                <a:cs typeface="Calibri" panose="020F0502020204030204" pitchFamily="34" charset="0"/>
              </a:rPr>
              <a:t>Preschool Play is starting up again on 11/12.</a:t>
            </a:r>
          </a:p>
          <a:p>
            <a:pPr lvl="0"/>
            <a:r>
              <a:rPr lang="en-US" sz="1600" dirty="0">
                <a:solidFill>
                  <a:schemeClr val="accent2"/>
                </a:solidFill>
                <a:latin typeface="Calibri" panose="020F0502020204030204" pitchFamily="34" charset="0"/>
                <a:cs typeface="Calibri" panose="020F0502020204030204" pitchFamily="34" charset="0"/>
              </a:rPr>
              <a:t>Brews and Brushes will be at Shale Creek on 11/21 this class                                          is in partnership with the Public Arts Advisory Commission.</a:t>
            </a:r>
          </a:p>
          <a:p>
            <a:pPr lvl="0"/>
            <a:r>
              <a:rPr lang="en-US" sz="1600" dirty="0">
                <a:solidFill>
                  <a:schemeClr val="accent2"/>
                </a:solidFill>
                <a:latin typeface="Calibri" panose="020F0502020204030204" pitchFamily="34" charset="0"/>
                <a:cs typeface="Calibri" panose="020F0502020204030204" pitchFamily="34" charset="0"/>
              </a:rPr>
              <a:t>We rescheduled the Dive-In movie “Luca” for 12/20. </a:t>
            </a:r>
          </a:p>
          <a:p>
            <a:pPr marL="457200" lvl="1" indent="0">
              <a:buNone/>
            </a:pPr>
            <a:endParaRPr lang="en-US" sz="14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 Courtney  </a:t>
            </a:r>
          </a:p>
        </p:txBody>
      </p:sp>
      <p:pic>
        <p:nvPicPr>
          <p:cNvPr id="6" name="Picture 5">
            <a:extLst>
              <a:ext uri="{FF2B5EF4-FFF2-40B4-BE49-F238E27FC236}">
                <a16:creationId xmlns:a16="http://schemas.microsoft.com/office/drawing/2014/main" id="{390730A9-458B-4AA3-B88E-62890017A6C8}"/>
              </a:ext>
            </a:extLst>
          </p:cNvPr>
          <p:cNvPicPr>
            <a:picLocks noChangeAspect="1"/>
          </p:cNvPicPr>
          <p:nvPr/>
        </p:nvPicPr>
        <p:blipFill rotWithShape="1">
          <a:blip r:embed="rId2"/>
          <a:srcRect l="574" t="8081" r="49" b="13333"/>
          <a:stretch/>
        </p:blipFill>
        <p:spPr>
          <a:xfrm>
            <a:off x="5707543" y="4234662"/>
            <a:ext cx="2476757" cy="2535416"/>
          </a:xfrm>
          <a:prstGeom prst="rect">
            <a:avLst/>
          </a:prstGeom>
        </p:spPr>
      </p:pic>
    </p:spTree>
    <p:extLst>
      <p:ext uri="{BB962C8B-B14F-4D97-AF65-F5344CB8AC3E}">
        <p14:creationId xmlns:p14="http://schemas.microsoft.com/office/powerpoint/2010/main" val="274802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err="1">
                <a:latin typeface="Arial Rounded MT Bold" panose="020F0704030504030204" pitchFamily="34" charset="0"/>
              </a:rPr>
              <a:t>RecreatioN</a:t>
            </a:r>
            <a:r>
              <a:rPr lang="en-US" sz="4000" dirty="0">
                <a:latin typeface="Arial Rounded MT Bold" panose="020F0704030504030204" pitchFamily="34" charset="0"/>
              </a:rPr>
              <a:t>, </a:t>
            </a:r>
            <a:br>
              <a:rPr lang="en-US" sz="4000" dirty="0">
                <a:latin typeface="Arial Rounded MT Bold" panose="020F0704030504030204" pitchFamily="34" charset="0"/>
              </a:rPr>
            </a:br>
            <a:r>
              <a:rPr lang="en-US" sz="4000" dirty="0">
                <a:latin typeface="Arial Rounded MT Bold" panose="020F0704030504030204" pitchFamily="34" charset="0"/>
              </a:rPr>
              <a:t>Events, &amp; </a:t>
            </a:r>
            <a:r>
              <a:rPr lang="en-US" sz="4000" dirty="0" err="1">
                <a:latin typeface="Arial Rounded MT Bold" panose="020F0704030504030204" pitchFamily="34" charset="0"/>
              </a:rPr>
              <a:t>pROGRAMS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539282" y="536086"/>
            <a:ext cx="6645289" cy="5785827"/>
          </a:xfrm>
        </p:spPr>
        <p:txBody>
          <a:bodyPr>
            <a:noAutofit/>
          </a:bodyPr>
          <a:lstStyle/>
          <a:p>
            <a:r>
              <a:rPr lang="en-US" sz="2400" b="1" u="sng" dirty="0">
                <a:solidFill>
                  <a:schemeClr val="accent2"/>
                </a:solidFill>
                <a:latin typeface="Calibri" panose="020F0502020204030204" pitchFamily="34" charset="0"/>
                <a:cs typeface="Calibri" panose="020F0502020204030204" pitchFamily="34" charset="0"/>
              </a:rPr>
              <a:t>Pottery class</a:t>
            </a:r>
            <a:r>
              <a:rPr lang="en-US" sz="2400" u="sng" dirty="0">
                <a:solidFill>
                  <a:schemeClr val="accent2"/>
                </a:solidFill>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Both adult and child classes are full. 1</a:t>
            </a:r>
            <a:r>
              <a:rPr lang="en-US" sz="2400" baseline="30000" dirty="0">
                <a:solidFill>
                  <a:schemeClr val="accent2"/>
                </a:solidFill>
                <a:latin typeface="Calibri" panose="020F0502020204030204" pitchFamily="34" charset="0"/>
                <a:cs typeface="Calibri" panose="020F0502020204030204" pitchFamily="34" charset="0"/>
              </a:rPr>
              <a:t>st</a:t>
            </a:r>
            <a:r>
              <a:rPr lang="en-US" sz="2400" dirty="0">
                <a:solidFill>
                  <a:schemeClr val="accent2"/>
                </a:solidFill>
                <a:latin typeface="Calibri" panose="020F0502020204030204" pitchFamily="34" charset="0"/>
                <a:cs typeface="Calibri" panose="020F0502020204030204" pitchFamily="34" charset="0"/>
              </a:rPr>
              <a:t> class begins 10/15.</a:t>
            </a:r>
          </a:p>
          <a:p>
            <a:r>
              <a:rPr lang="en-US" sz="2400" b="1" u="sng" dirty="0">
                <a:solidFill>
                  <a:schemeClr val="accent2"/>
                </a:solidFill>
                <a:latin typeface="Calibri" panose="020F0502020204030204" pitchFamily="34" charset="0"/>
                <a:cs typeface="Calibri" panose="020F0502020204030204" pitchFamily="34" charset="0"/>
              </a:rPr>
              <a:t>Hikes with Tykes</a:t>
            </a:r>
            <a:r>
              <a:rPr lang="en-US" sz="2400" u="sng" dirty="0">
                <a:solidFill>
                  <a:schemeClr val="accent2"/>
                </a:solidFill>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1</a:t>
            </a:r>
            <a:r>
              <a:rPr lang="en-US" sz="2400" baseline="30000" dirty="0">
                <a:solidFill>
                  <a:schemeClr val="accent2"/>
                </a:solidFill>
                <a:latin typeface="Calibri" panose="020F0502020204030204" pitchFamily="34" charset="0"/>
                <a:cs typeface="Calibri" panose="020F0502020204030204" pitchFamily="34" charset="0"/>
              </a:rPr>
              <a:t>st</a:t>
            </a:r>
            <a:r>
              <a:rPr lang="en-US" sz="2400" dirty="0">
                <a:solidFill>
                  <a:schemeClr val="accent2"/>
                </a:solidFill>
                <a:latin typeface="Calibri" panose="020F0502020204030204" pitchFamily="34" charset="0"/>
                <a:cs typeface="Calibri" panose="020F0502020204030204" pitchFamily="34" charset="0"/>
              </a:rPr>
              <a:t> session started on 10/10. 2 participants for the first session. We were able to get photos of the activities during the session to use for further marketing of the program.</a:t>
            </a:r>
          </a:p>
          <a:p>
            <a:r>
              <a:rPr lang="en-US" sz="2400" b="1" u="sng" dirty="0">
                <a:solidFill>
                  <a:schemeClr val="accent2"/>
                </a:solidFill>
                <a:latin typeface="Calibri" panose="020F0502020204030204" pitchFamily="34" charset="0"/>
                <a:cs typeface="Calibri" panose="020F0502020204030204" pitchFamily="34" charset="0"/>
              </a:rPr>
              <a:t>Campfire Flames and Games</a:t>
            </a:r>
            <a:r>
              <a:rPr lang="en-US" sz="2400" u="sng" dirty="0">
                <a:solidFill>
                  <a:schemeClr val="accent2"/>
                </a:solidFill>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free community drop in program on 10/11. Will keep a tally of participant total to see if there is an interest for free “smaller” events in the community.</a:t>
            </a:r>
          </a:p>
          <a:p>
            <a:r>
              <a:rPr lang="en-US" sz="2400" b="1" u="sng" dirty="0">
                <a:solidFill>
                  <a:schemeClr val="accent2"/>
                </a:solidFill>
                <a:latin typeface="Calibri" panose="020F0502020204030204" pitchFamily="34" charset="0"/>
                <a:cs typeface="Calibri" panose="020F0502020204030204" pitchFamily="34" charset="0"/>
              </a:rPr>
              <a:t>Franklin Friends</a:t>
            </a:r>
            <a:r>
              <a:rPr lang="en-US" sz="2400" u="sng" dirty="0">
                <a:solidFill>
                  <a:schemeClr val="accent2"/>
                </a:solidFill>
                <a:latin typeface="Calibri" panose="020F0502020204030204" pitchFamily="34" charset="0"/>
                <a:cs typeface="Calibri" panose="020F0502020204030204" pitchFamily="34" charset="0"/>
              </a:rPr>
              <a:t> </a:t>
            </a:r>
            <a:r>
              <a:rPr lang="en-US" sz="2400" dirty="0">
                <a:solidFill>
                  <a:schemeClr val="accent2"/>
                </a:solidFill>
                <a:latin typeface="Calibri" panose="020F0502020204030204" pitchFamily="34" charset="0"/>
                <a:cs typeface="Calibri" panose="020F0502020204030204" pitchFamily="34" charset="0"/>
              </a:rPr>
              <a:t>First session starts on 10/29. Receiving donation of 10 pumpkins from </a:t>
            </a:r>
            <a:r>
              <a:rPr lang="en-US" sz="2400" dirty="0" err="1">
                <a:solidFill>
                  <a:schemeClr val="accent2"/>
                </a:solidFill>
                <a:latin typeface="Calibri" panose="020F0502020204030204" pitchFamily="34" charset="0"/>
                <a:cs typeface="Calibri" panose="020F0502020204030204" pitchFamily="34" charset="0"/>
              </a:rPr>
              <a:t>Kelsay</a:t>
            </a:r>
            <a:r>
              <a:rPr lang="en-US" sz="2400" dirty="0">
                <a:solidFill>
                  <a:schemeClr val="accent2"/>
                </a:solidFill>
                <a:latin typeface="Calibri" panose="020F0502020204030204" pitchFamily="34" charset="0"/>
                <a:cs typeface="Calibri" panose="020F0502020204030204" pitchFamily="34" charset="0"/>
              </a:rPr>
              <a:t> Farms to use for the arts activity for the month.</a:t>
            </a:r>
          </a:p>
          <a:p>
            <a:pPr marL="0" indent="0">
              <a:buNone/>
            </a:pPr>
            <a:endParaRPr lang="en-US" sz="24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-Nick </a:t>
            </a:r>
          </a:p>
        </p:txBody>
      </p:sp>
    </p:spTree>
    <p:extLst>
      <p:ext uri="{BB962C8B-B14F-4D97-AF65-F5344CB8AC3E}">
        <p14:creationId xmlns:p14="http://schemas.microsoft.com/office/powerpoint/2010/main" val="174368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508131" y="133789"/>
            <a:ext cx="6682378" cy="6286520"/>
          </a:xfrm>
        </p:spPr>
        <p:txBody>
          <a:bodyPr>
            <a:normAutofit fontScale="25000" lnSpcReduction="20000"/>
          </a:bodyPr>
          <a:lstStyle/>
          <a:p>
            <a:pPr marL="0" indent="0">
              <a:buNone/>
            </a:pPr>
            <a:r>
              <a:rPr lang="en-US" sz="6400" b="1" u="sng" dirty="0">
                <a:solidFill>
                  <a:schemeClr val="accent2"/>
                </a:solidFill>
                <a:latin typeface="Calibri" panose="020F0502020204030204" pitchFamily="34" charset="0"/>
                <a:cs typeface="Calibri" panose="020F0502020204030204" pitchFamily="34" charset="0"/>
              </a:rPr>
              <a:t>PROGRAMMING:</a:t>
            </a:r>
            <a:endParaRPr lang="en-US" sz="6400" dirty="0">
              <a:solidFill>
                <a:schemeClr val="accent2"/>
              </a:solidFill>
              <a:latin typeface="Calibri" panose="020F0502020204030204" pitchFamily="34" charset="0"/>
              <a:cs typeface="Calibri" panose="020F0502020204030204" pitchFamily="34" charset="0"/>
            </a:endParaRPr>
          </a:p>
          <a:p>
            <a:pPr marL="0" indent="0">
              <a:buNone/>
            </a:pPr>
            <a:r>
              <a:rPr lang="en-US" sz="5600" dirty="0">
                <a:solidFill>
                  <a:schemeClr val="accent2"/>
                </a:solidFill>
                <a:latin typeface="Calibri" panose="020F0502020204030204" pitchFamily="34" charset="0"/>
                <a:cs typeface="Calibri" panose="020F0502020204030204" pitchFamily="34" charset="0"/>
              </a:rPr>
              <a:t>Fall Festival was cancelled for the first time since I can remember.  After much thought, conversations with police and fire departments, reports from the National Weather Service, we decided to error on the side of caution and cancel the festival.  It was a hard decision to make but I feel it was the right one.  We had a lot of support from the community even though everyone was sad.  We did have some ask if it would be rescheduled.  This is not easy with an event the size of the Fall Festival.  There are state permits that have to be changed, entertainment rescheduled, vendors rescheduled, etc.  We did try to reschedule as many “parts” of the festival to Halloween Town on Saturday, September 26th.  The Dachshund Derby, Rock Around the Block and one of the concerts (Cory Cox) have been rescheduled.  We had 15 craft vendors participate in the Fall Vintage Fest on October 5th.  We offered it to those vendors who qualified as “vintage, homemade or homegrown.”   </a:t>
            </a:r>
          </a:p>
          <a:p>
            <a:pPr marL="0" indent="0">
              <a:buNone/>
            </a:pPr>
            <a:endParaRPr lang="en-US" sz="5600" dirty="0">
              <a:solidFill>
                <a:schemeClr val="accent2"/>
              </a:solidFill>
              <a:latin typeface="Calibri" panose="020F0502020204030204" pitchFamily="34" charset="0"/>
              <a:cs typeface="Calibri" panose="020F0502020204030204" pitchFamily="34" charset="0"/>
            </a:endParaRPr>
          </a:p>
          <a:p>
            <a:pPr marL="0" indent="0">
              <a:buNone/>
            </a:pPr>
            <a:r>
              <a:rPr lang="en-US" sz="5600" dirty="0">
                <a:solidFill>
                  <a:schemeClr val="accent2"/>
                </a:solidFill>
                <a:latin typeface="Calibri" panose="020F0502020204030204" pitchFamily="34" charset="0"/>
                <a:cs typeface="Calibri" panose="020F0502020204030204" pitchFamily="34" charset="0"/>
              </a:rPr>
              <a:t>We showed “Hotel Transylvania” on Friday, October 4th and had a great crowd.  We are going to make a Halloween movie a tradition in early October every year.</a:t>
            </a:r>
          </a:p>
          <a:p>
            <a:pPr marL="0" indent="0">
              <a:buNone/>
            </a:pPr>
            <a:endParaRPr lang="en-US" sz="5600" dirty="0">
              <a:solidFill>
                <a:schemeClr val="accent2"/>
              </a:solidFill>
              <a:latin typeface="Calibri" panose="020F0502020204030204" pitchFamily="34" charset="0"/>
              <a:cs typeface="Calibri" panose="020F0502020204030204" pitchFamily="34" charset="0"/>
            </a:endParaRPr>
          </a:p>
          <a:p>
            <a:pPr marL="0" indent="0">
              <a:buNone/>
            </a:pPr>
            <a:r>
              <a:rPr lang="en-US" sz="5600" dirty="0">
                <a:solidFill>
                  <a:schemeClr val="accent2"/>
                </a:solidFill>
                <a:latin typeface="Calibri" panose="020F0502020204030204" pitchFamily="34" charset="0"/>
                <a:cs typeface="Calibri" panose="020F0502020204030204" pitchFamily="34" charset="0"/>
              </a:rPr>
              <a:t>We are gearing up for the final stretch for 2024 with the following:</a:t>
            </a:r>
          </a:p>
          <a:p>
            <a:pPr marL="0" indent="0">
              <a:buNone/>
            </a:pPr>
            <a:r>
              <a:rPr lang="en-US" sz="5600" dirty="0">
                <a:solidFill>
                  <a:schemeClr val="accent2"/>
                </a:solidFill>
                <a:latin typeface="Calibri" panose="020F0502020204030204" pitchFamily="34" charset="0"/>
                <a:cs typeface="Calibri" panose="020F0502020204030204" pitchFamily="34" charset="0"/>
              </a:rPr>
              <a:t>	Saturday, October 26			Halloween Town</a:t>
            </a:r>
          </a:p>
          <a:p>
            <a:pPr marL="0" indent="0">
              <a:buNone/>
            </a:pPr>
            <a:r>
              <a:rPr lang="en-US" sz="5600" dirty="0">
                <a:solidFill>
                  <a:schemeClr val="accent2"/>
                </a:solidFill>
                <a:latin typeface="Calibri" panose="020F0502020204030204" pitchFamily="34" charset="0"/>
                <a:cs typeface="Calibri" panose="020F0502020204030204" pitchFamily="34" charset="0"/>
              </a:rPr>
              <a:t>	Saturday, December 7			Holiday Lighting</a:t>
            </a:r>
          </a:p>
          <a:p>
            <a:pPr marL="0" indent="0">
              <a:buNone/>
            </a:pPr>
            <a:r>
              <a:rPr lang="en-US" sz="5600" dirty="0">
                <a:solidFill>
                  <a:schemeClr val="accent2"/>
                </a:solidFill>
                <a:latin typeface="Calibri" panose="020F0502020204030204" pitchFamily="34" charset="0"/>
                <a:cs typeface="Calibri" panose="020F0502020204030204" pitchFamily="34" charset="0"/>
              </a:rPr>
              <a:t>	Sunday, December 8			Santa Paws</a:t>
            </a:r>
          </a:p>
          <a:p>
            <a:pPr marL="0" indent="0">
              <a:buNone/>
            </a:pPr>
            <a:r>
              <a:rPr lang="en-US" sz="5600" dirty="0">
                <a:solidFill>
                  <a:schemeClr val="accent2"/>
                </a:solidFill>
                <a:latin typeface="Calibri" panose="020F0502020204030204" pitchFamily="34" charset="0"/>
                <a:cs typeface="Calibri" panose="020F0502020204030204" pitchFamily="34" charset="0"/>
              </a:rPr>
              <a:t>	Saturday, December 14			Breakfast with Santa</a:t>
            </a:r>
          </a:p>
          <a:p>
            <a:pPr marL="0" indent="0">
              <a:buNone/>
            </a:pPr>
            <a:endParaRPr lang="en-US" sz="4800" dirty="0">
              <a:solidFill>
                <a:schemeClr val="accent2"/>
              </a:solidFill>
              <a:latin typeface="Calibri" panose="020F0502020204030204" pitchFamily="34" charset="0"/>
              <a:cs typeface="Calibri" panose="020F0502020204030204" pitchFamily="34" charset="0"/>
            </a:endParaRPr>
          </a:p>
          <a:p>
            <a:pPr marL="0" indent="0">
              <a:buNone/>
            </a:pPr>
            <a:r>
              <a:rPr lang="en-US" sz="6400" b="1" u="sng" dirty="0">
                <a:solidFill>
                  <a:schemeClr val="accent2"/>
                </a:solidFill>
                <a:latin typeface="Calibri" panose="020F0502020204030204" pitchFamily="34" charset="0"/>
                <a:cs typeface="Calibri" panose="020F0502020204030204" pitchFamily="34" charset="0"/>
              </a:rPr>
              <a:t>CONCESSIONS:</a:t>
            </a:r>
          </a:p>
          <a:p>
            <a:pPr marL="0" indent="0">
              <a:buNone/>
            </a:pPr>
            <a:r>
              <a:rPr lang="en-US" sz="5600" dirty="0">
                <a:solidFill>
                  <a:schemeClr val="accent2"/>
                </a:solidFill>
                <a:latin typeface="Calibri" panose="020F0502020204030204" pitchFamily="34" charset="0"/>
                <a:cs typeface="Calibri" panose="020F0502020204030204" pitchFamily="34" charset="0"/>
              </a:rPr>
              <a:t>We have cleaned and are putting things away for the winter.  Curtis will be fixing some areas of the pool concession stand in the next month.</a:t>
            </a:r>
          </a:p>
          <a:p>
            <a:pPr marL="0" indent="0">
              <a:buNone/>
            </a:pPr>
            <a:endParaRPr lang="en-US" sz="4800" dirty="0">
              <a:solidFill>
                <a:schemeClr val="accent2"/>
              </a:solidFill>
              <a:latin typeface="Calibri" panose="020F0502020204030204" pitchFamily="34" charset="0"/>
              <a:cs typeface="Calibri" panose="020F0502020204030204" pitchFamily="34" charset="0"/>
            </a:endParaRPr>
          </a:p>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Tree>
    <p:extLst>
      <p:ext uri="{BB962C8B-B14F-4D97-AF65-F5344CB8AC3E}">
        <p14:creationId xmlns:p14="http://schemas.microsoft.com/office/powerpoint/2010/main" val="22092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C12F-EA23-FAC4-2D23-242B45501BFC}"/>
              </a:ext>
            </a:extLst>
          </p:cNvPr>
          <p:cNvSpPr>
            <a:spLocks noGrp="1"/>
          </p:cNvSpPr>
          <p:nvPr>
            <p:ph type="title"/>
          </p:nvPr>
        </p:nvSpPr>
        <p:spPr>
          <a:xfrm>
            <a:off x="7482821" y="3277049"/>
            <a:ext cx="5054266" cy="1196671"/>
          </a:xfrm>
        </p:spPr>
        <p:txBody>
          <a:bodyPr>
            <a:noAutofit/>
          </a:bodyPr>
          <a:lstStyle/>
          <a:p>
            <a:pPr algn="ctr"/>
            <a:r>
              <a:rPr lang="en-US" sz="4000" dirty="0">
                <a:latin typeface="Arial Rounded MT Bold" panose="020F0704030504030204" pitchFamily="34" charset="0"/>
              </a:rPr>
              <a:t>Community events</a:t>
            </a:r>
            <a:br>
              <a:rPr lang="en-US" sz="4000" dirty="0">
                <a:latin typeface="Arial Rounded MT Bold" panose="020F0704030504030204" pitchFamily="34" charset="0"/>
              </a:rPr>
            </a:br>
            <a:r>
              <a:rPr lang="en-US" sz="4000" dirty="0">
                <a:latin typeface="Arial Rounded MT Bold" panose="020F0704030504030204" pitchFamily="34" charset="0"/>
              </a:rPr>
              <a:t>continued</a:t>
            </a: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01B67E77-C192-E719-1DCF-4B3A53257197}"/>
              </a:ext>
            </a:extLst>
          </p:cNvPr>
          <p:cNvSpPr>
            <a:spLocks noGrp="1"/>
          </p:cNvSpPr>
          <p:nvPr>
            <p:ph idx="1"/>
          </p:nvPr>
        </p:nvSpPr>
        <p:spPr>
          <a:xfrm>
            <a:off x="443835" y="70537"/>
            <a:ext cx="6683743" cy="5310814"/>
          </a:xfrm>
        </p:spPr>
        <p:txBody>
          <a:bodyPr>
            <a:normAutofit fontScale="25000" lnSpcReduction="20000"/>
          </a:bodyPr>
          <a:lstStyle/>
          <a:p>
            <a:pPr marL="0" indent="0">
              <a:buNone/>
            </a:pPr>
            <a:r>
              <a:rPr lang="en-US" sz="4400" b="1" u="sng" dirty="0">
                <a:solidFill>
                  <a:schemeClr val="accent2"/>
                </a:solidFill>
                <a:latin typeface="Calibri" panose="020F0502020204030204" pitchFamily="34" charset="0"/>
                <a:cs typeface="Calibri" panose="020F0502020204030204" pitchFamily="34" charset="0"/>
              </a:rPr>
              <a:t>Concert Series</a:t>
            </a:r>
          </a:p>
          <a:p>
            <a:r>
              <a:rPr lang="en-US" sz="4400" dirty="0">
                <a:solidFill>
                  <a:schemeClr val="accent2"/>
                </a:solidFill>
                <a:latin typeface="Calibri" panose="020F0502020204030204" pitchFamily="34" charset="0"/>
                <a:cs typeface="Calibri" panose="020F0502020204030204" pitchFamily="34" charset="0"/>
              </a:rPr>
              <a:t>Festival Country Indiana, Title Sponsor ($10,000)</a:t>
            </a:r>
          </a:p>
          <a:p>
            <a:r>
              <a:rPr lang="en-US" sz="4400" dirty="0">
                <a:solidFill>
                  <a:schemeClr val="accent2"/>
                </a:solidFill>
                <a:latin typeface="Calibri" panose="020F0502020204030204" pitchFamily="34" charset="0"/>
                <a:cs typeface="Calibri" panose="020F0502020204030204" pitchFamily="34" charset="0"/>
              </a:rPr>
              <a:t>Cornett Roofing, Beer &amp; Wine Garden Sponsor ($7,500) </a:t>
            </a:r>
          </a:p>
          <a:p>
            <a:r>
              <a:rPr lang="en-US" sz="4400" dirty="0">
                <a:solidFill>
                  <a:schemeClr val="accent2"/>
                </a:solidFill>
                <a:latin typeface="Calibri" panose="020F0502020204030204" pitchFamily="34" charset="0"/>
                <a:cs typeface="Calibri" panose="020F0502020204030204" pitchFamily="34" charset="0"/>
              </a:rPr>
              <a:t>Horizon Bank, Gold Sponsor ($5,000)</a:t>
            </a:r>
          </a:p>
          <a:p>
            <a:r>
              <a:rPr lang="en-US" sz="4400" dirty="0">
                <a:solidFill>
                  <a:schemeClr val="accent2"/>
                </a:solidFill>
                <a:latin typeface="Calibri" panose="020F0502020204030204" pitchFamily="34" charset="0"/>
                <a:cs typeface="Calibri" panose="020F0502020204030204" pitchFamily="34" charset="0"/>
              </a:rPr>
              <a:t>Lambert Orthodontics, Gold Sponsor ($5,000)</a:t>
            </a:r>
          </a:p>
          <a:p>
            <a:r>
              <a:rPr lang="en-US" sz="4400" dirty="0">
                <a:solidFill>
                  <a:schemeClr val="accent2"/>
                </a:solidFill>
                <a:latin typeface="Calibri" panose="020F0502020204030204" pitchFamily="34" charset="0"/>
                <a:cs typeface="Calibri" panose="020F0502020204030204" pitchFamily="34" charset="0"/>
              </a:rPr>
              <a:t>Franklin Jewelers, Gold Sponsor ($5,000) </a:t>
            </a:r>
          </a:p>
          <a:p>
            <a:r>
              <a:rPr lang="en-US" sz="4400" dirty="0">
                <a:solidFill>
                  <a:schemeClr val="accent2"/>
                </a:solidFill>
                <a:latin typeface="Calibri" panose="020F0502020204030204" pitchFamily="34" charset="0"/>
                <a:cs typeface="Calibri" panose="020F0502020204030204" pitchFamily="34" charset="0"/>
              </a:rPr>
              <a:t>Compass Park, Gold Sponsor ($5,000) </a:t>
            </a:r>
          </a:p>
          <a:p>
            <a:r>
              <a:rPr lang="en-US" sz="4400" dirty="0">
                <a:solidFill>
                  <a:schemeClr val="accent2"/>
                </a:solidFill>
                <a:latin typeface="Calibri" panose="020F0502020204030204" pitchFamily="34" charset="0"/>
                <a:cs typeface="Calibri" panose="020F0502020204030204" pitchFamily="34" charset="0"/>
              </a:rPr>
              <a:t>Huston Electric ($5,000 In Kind) </a:t>
            </a:r>
          </a:p>
          <a:p>
            <a:r>
              <a:rPr lang="en-US" sz="4400" dirty="0">
                <a:solidFill>
                  <a:schemeClr val="accent2"/>
                </a:solidFill>
                <a:latin typeface="Calibri" panose="020F0502020204030204" pitchFamily="34" charset="0"/>
                <a:cs typeface="Calibri" panose="020F0502020204030204" pitchFamily="34" charset="0"/>
              </a:rPr>
              <a:t>Max Service Group, Silver Sponsor ($2,500)</a:t>
            </a:r>
          </a:p>
          <a:p>
            <a:r>
              <a:rPr lang="en-US" sz="4400" dirty="0">
                <a:solidFill>
                  <a:schemeClr val="accent2"/>
                </a:solidFill>
                <a:latin typeface="Calibri" panose="020F0502020204030204" pitchFamily="34" charset="0"/>
                <a:cs typeface="Calibri" panose="020F0502020204030204" pitchFamily="34" charset="0"/>
              </a:rPr>
              <a:t>Franklin Insurance, Silver Sponsor ($2,500)</a:t>
            </a:r>
          </a:p>
          <a:p>
            <a:r>
              <a:rPr lang="en-US" sz="4400" dirty="0" err="1">
                <a:solidFill>
                  <a:schemeClr val="accent2"/>
                </a:solidFill>
                <a:latin typeface="Calibri" panose="020F0502020204030204" pitchFamily="34" charset="0"/>
                <a:cs typeface="Calibri" panose="020F0502020204030204" pitchFamily="34" charset="0"/>
              </a:rPr>
              <a:t>Culligan</a:t>
            </a:r>
            <a:r>
              <a:rPr lang="en-US" sz="4400" dirty="0">
                <a:solidFill>
                  <a:schemeClr val="accent2"/>
                </a:solidFill>
                <a:latin typeface="Calibri" panose="020F0502020204030204" pitchFamily="34" charset="0"/>
                <a:cs typeface="Calibri" panose="020F0502020204030204" pitchFamily="34" charset="0"/>
              </a:rPr>
              <a:t> ($2,500 In Kind) </a:t>
            </a:r>
          </a:p>
          <a:p>
            <a:r>
              <a:rPr lang="en-US" sz="4400" dirty="0">
                <a:solidFill>
                  <a:schemeClr val="accent2"/>
                </a:solidFill>
                <a:latin typeface="Calibri" panose="020F0502020204030204" pitchFamily="34" charset="0"/>
                <a:cs typeface="Calibri" panose="020F0502020204030204" pitchFamily="34" charset="0"/>
              </a:rPr>
              <a:t>Small Town Girl Boutique, Booth Sponsor ($500) </a:t>
            </a:r>
          </a:p>
          <a:p>
            <a:r>
              <a:rPr lang="en-US" sz="4400" dirty="0">
                <a:solidFill>
                  <a:schemeClr val="accent2"/>
                </a:solidFill>
                <a:latin typeface="Calibri" panose="020F0502020204030204" pitchFamily="34" charset="0"/>
                <a:cs typeface="Calibri" panose="020F0502020204030204" pitchFamily="34" charset="0"/>
              </a:rPr>
              <a:t>Farley Health Solutions, Booth Sponsor x 2 ($1,000) </a:t>
            </a:r>
          </a:p>
          <a:p>
            <a:r>
              <a:rPr lang="en-US" sz="4400" dirty="0" err="1">
                <a:solidFill>
                  <a:schemeClr val="accent2"/>
                </a:solidFill>
                <a:latin typeface="Calibri" panose="020F0502020204030204" pitchFamily="34" charset="0"/>
                <a:cs typeface="Calibri" panose="020F0502020204030204" pitchFamily="34" charset="0"/>
              </a:rPr>
              <a:t>Merrified</a:t>
            </a:r>
            <a:r>
              <a:rPr lang="en-US" sz="4400" dirty="0">
                <a:solidFill>
                  <a:schemeClr val="accent2"/>
                </a:solidFill>
                <a:latin typeface="Calibri" panose="020F0502020204030204" pitchFamily="34" charset="0"/>
                <a:cs typeface="Calibri" panose="020F0502020204030204" pitchFamily="34" charset="0"/>
              </a:rPr>
              <a:t> Exteriors, LLC, Booth Sponsor ($500)</a:t>
            </a:r>
          </a:p>
          <a:p>
            <a:pPr marL="0" indent="0">
              <a:buNone/>
            </a:pPr>
            <a:r>
              <a:rPr lang="en-US" sz="4400" b="1" u="sng" dirty="0">
                <a:solidFill>
                  <a:schemeClr val="accent2"/>
                </a:solidFill>
                <a:latin typeface="Calibri" panose="020F0502020204030204" pitchFamily="34" charset="0"/>
                <a:cs typeface="Calibri" panose="020F0502020204030204" pitchFamily="34" charset="0"/>
              </a:rPr>
              <a:t>Easter Egg Hunt</a:t>
            </a:r>
          </a:p>
          <a:p>
            <a:r>
              <a:rPr lang="en-US" sz="4400" dirty="0">
                <a:solidFill>
                  <a:schemeClr val="accent2"/>
                </a:solidFill>
                <a:latin typeface="Calibri" panose="020F0502020204030204" pitchFamily="34" charset="0"/>
                <a:cs typeface="Calibri" panose="020F0502020204030204" pitchFamily="34" charset="0"/>
              </a:rPr>
              <a:t>Community Baptist Church, Title Sponsor ($750)</a:t>
            </a:r>
          </a:p>
          <a:p>
            <a:r>
              <a:rPr lang="en-US" sz="4400" dirty="0">
                <a:solidFill>
                  <a:schemeClr val="accent2"/>
                </a:solidFill>
                <a:latin typeface="Calibri" panose="020F0502020204030204" pitchFamily="34" charset="0"/>
                <a:cs typeface="Calibri" panose="020F0502020204030204" pitchFamily="34" charset="0"/>
              </a:rPr>
              <a:t>Koenig Equipment, Candy Sponsor ($250)</a:t>
            </a:r>
          </a:p>
          <a:p>
            <a:pPr marL="0" indent="0">
              <a:buNone/>
            </a:pPr>
            <a:r>
              <a:rPr lang="en-US" sz="4400" b="1" u="sng" dirty="0" err="1">
                <a:solidFill>
                  <a:schemeClr val="accent2"/>
                </a:solidFill>
                <a:latin typeface="Calibri" panose="020F0502020204030204" pitchFamily="34" charset="0"/>
                <a:cs typeface="Calibri" panose="020F0502020204030204" pitchFamily="34" charset="0"/>
              </a:rPr>
              <a:t>Cruisin</a:t>
            </a:r>
            <a:r>
              <a:rPr lang="en-US" sz="4400" b="1" u="sng" dirty="0">
                <a:solidFill>
                  <a:schemeClr val="accent2"/>
                </a:solidFill>
                <a:latin typeface="Calibri" panose="020F0502020204030204" pitchFamily="34" charset="0"/>
                <a:cs typeface="Calibri" panose="020F0502020204030204" pitchFamily="34" charset="0"/>
              </a:rPr>
              <a:t>’ the Amp</a:t>
            </a:r>
            <a:endParaRPr lang="en-US" sz="4400" dirty="0">
              <a:solidFill>
                <a:schemeClr val="accent2"/>
              </a:solidFill>
              <a:latin typeface="Calibri" panose="020F0502020204030204" pitchFamily="34" charset="0"/>
              <a:cs typeface="Calibri" panose="020F0502020204030204" pitchFamily="34" charset="0"/>
            </a:endParaRPr>
          </a:p>
          <a:p>
            <a:pPr marL="0" indent="0">
              <a:buNone/>
            </a:pPr>
            <a:r>
              <a:rPr lang="en-US" sz="4400" b="1" u="sng" dirty="0">
                <a:solidFill>
                  <a:schemeClr val="accent2"/>
                </a:solidFill>
                <a:latin typeface="Calibri" panose="020F0502020204030204" pitchFamily="34" charset="0"/>
                <a:cs typeface="Calibri" panose="020F0502020204030204" pitchFamily="34" charset="0"/>
              </a:rPr>
              <a:t>Firecracker Festival</a:t>
            </a:r>
          </a:p>
          <a:p>
            <a:r>
              <a:rPr lang="en-US" sz="4400" dirty="0">
                <a:solidFill>
                  <a:schemeClr val="accent2"/>
                </a:solidFill>
                <a:latin typeface="Calibri" panose="020F0502020204030204" pitchFamily="34" charset="0"/>
                <a:cs typeface="Calibri" panose="020F0502020204030204" pitchFamily="34" charset="0"/>
              </a:rPr>
              <a:t>Johnson County CASA Program, Red Sponsor ($2,500) </a:t>
            </a:r>
          </a:p>
          <a:p>
            <a:r>
              <a:rPr lang="en-US" sz="4400" dirty="0">
                <a:solidFill>
                  <a:schemeClr val="accent2"/>
                </a:solidFill>
                <a:latin typeface="Calibri" panose="020F0502020204030204" pitchFamily="34" charset="0"/>
                <a:cs typeface="Calibri" panose="020F0502020204030204" pitchFamily="34" charset="0"/>
              </a:rPr>
              <a:t>Miss M’s Home and Garden, Red Sponsor ($2,500)</a:t>
            </a:r>
          </a:p>
          <a:p>
            <a:pPr marL="0" indent="0">
              <a:buNone/>
            </a:pPr>
            <a:r>
              <a:rPr lang="en-US" sz="4400" b="1" u="sng" dirty="0">
                <a:solidFill>
                  <a:schemeClr val="accent2"/>
                </a:solidFill>
                <a:latin typeface="Calibri" panose="020F0502020204030204" pitchFamily="34" charset="0"/>
                <a:cs typeface="Calibri" panose="020F0502020204030204" pitchFamily="34" charset="0"/>
              </a:rPr>
              <a:t>Fall Festival</a:t>
            </a:r>
          </a:p>
          <a:p>
            <a:r>
              <a:rPr lang="en-US" sz="4400" dirty="0">
                <a:solidFill>
                  <a:schemeClr val="accent2"/>
                </a:solidFill>
                <a:latin typeface="Calibri" panose="020F0502020204030204" pitchFamily="34" charset="0"/>
                <a:cs typeface="Calibri" panose="020F0502020204030204" pitchFamily="34" charset="0"/>
              </a:rPr>
              <a:t>Carpenter Realty, Gold Sponsor ($2,500)</a:t>
            </a:r>
          </a:p>
          <a:p>
            <a:r>
              <a:rPr lang="en-US" sz="4400" dirty="0">
                <a:solidFill>
                  <a:schemeClr val="accent2"/>
                </a:solidFill>
                <a:latin typeface="Calibri" panose="020F0502020204030204" pitchFamily="34" charset="0"/>
                <a:cs typeface="Calibri" panose="020F0502020204030204" pitchFamily="34" charset="0"/>
              </a:rPr>
              <a:t>Royalty Roofing, Bronze Sponsor ($500)</a:t>
            </a:r>
          </a:p>
          <a:p>
            <a:pPr marL="0" indent="0">
              <a:buNone/>
            </a:pPr>
            <a:r>
              <a:rPr lang="en-US" sz="4400" b="1" u="sng" dirty="0">
                <a:solidFill>
                  <a:schemeClr val="accent2"/>
                </a:solidFill>
                <a:latin typeface="Calibri" panose="020F0502020204030204" pitchFamily="34" charset="0"/>
                <a:cs typeface="Calibri" panose="020F0502020204030204" pitchFamily="34" charset="0"/>
              </a:rPr>
              <a:t>Halloween Town</a:t>
            </a:r>
          </a:p>
          <a:p>
            <a:r>
              <a:rPr lang="en-US" sz="4400" dirty="0">
                <a:solidFill>
                  <a:schemeClr val="accent2"/>
                </a:solidFill>
                <a:latin typeface="Calibri" panose="020F0502020204030204" pitchFamily="34" charset="0"/>
                <a:cs typeface="Calibri" panose="020F0502020204030204" pitchFamily="34" charset="0"/>
              </a:rPr>
              <a:t>Koenig Equipment, Bronze Sponsor ($500)</a:t>
            </a:r>
          </a:p>
          <a:p>
            <a:pPr marL="0" indent="0">
              <a:buNone/>
            </a:pPr>
            <a:r>
              <a:rPr lang="en-US" sz="4400" b="1" u="sng" dirty="0">
                <a:solidFill>
                  <a:schemeClr val="accent2"/>
                </a:solidFill>
                <a:latin typeface="Calibri" panose="020F0502020204030204" pitchFamily="34" charset="0"/>
                <a:cs typeface="Calibri" panose="020F0502020204030204" pitchFamily="34" charset="0"/>
              </a:rPr>
              <a:t>Family Movie Series</a:t>
            </a:r>
          </a:p>
          <a:p>
            <a:r>
              <a:rPr lang="en-US" sz="4400" dirty="0">
                <a:solidFill>
                  <a:schemeClr val="accent2"/>
                </a:solidFill>
                <a:latin typeface="Calibri" panose="020F0502020204030204" pitchFamily="34" charset="0"/>
                <a:cs typeface="Calibri" panose="020F0502020204030204" pitchFamily="34" charset="0"/>
              </a:rPr>
              <a:t>Johnson County REMC, Title Sponsor ($5,000) </a:t>
            </a:r>
          </a:p>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4000" dirty="0">
              <a:solidFill>
                <a:schemeClr val="accent2"/>
              </a:solidFill>
              <a:latin typeface="Calibri" panose="020F0502020204030204" pitchFamily="34" charset="0"/>
              <a:cs typeface="Calibri" panose="020F0502020204030204" pitchFamily="34" charset="0"/>
            </a:endParaRPr>
          </a:p>
          <a:p>
            <a:pPr marL="0" indent="0">
              <a:buNone/>
            </a:pPr>
            <a:endParaRPr lang="en-US" sz="1200" dirty="0">
              <a:solidFill>
                <a:schemeClr val="accent2"/>
              </a:solidFill>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FDAE7A2-8D7B-D71E-3BDD-C162F6DC4485}"/>
              </a:ext>
            </a:extLst>
          </p:cNvPr>
          <p:cNvSpPr>
            <a:spLocks noGrp="1"/>
          </p:cNvSpPr>
          <p:nvPr>
            <p:ph type="body" sz="half" idx="2"/>
          </p:nvPr>
        </p:nvSpPr>
        <p:spPr>
          <a:xfrm>
            <a:off x="8994378" y="5381351"/>
            <a:ext cx="3092115" cy="4164164"/>
          </a:xfrm>
        </p:spPr>
        <p:txBody>
          <a:bodyPr>
            <a:normAutofit/>
          </a:bodyPr>
          <a:lstStyle/>
          <a:p>
            <a:r>
              <a:rPr lang="en-US" sz="4400" dirty="0"/>
              <a:t>-Holly </a:t>
            </a:r>
          </a:p>
        </p:txBody>
      </p:sp>
      <p:sp>
        <p:nvSpPr>
          <p:cNvPr id="5" name="Rectangle 4">
            <a:extLst>
              <a:ext uri="{FF2B5EF4-FFF2-40B4-BE49-F238E27FC236}">
                <a16:creationId xmlns:a16="http://schemas.microsoft.com/office/drawing/2014/main" id="{BA4FC9D3-3E2E-4BB6-B5BF-7F2714FCEBC6}"/>
              </a:ext>
            </a:extLst>
          </p:cNvPr>
          <p:cNvSpPr/>
          <p:nvPr/>
        </p:nvSpPr>
        <p:spPr>
          <a:xfrm>
            <a:off x="4418767" y="3350336"/>
            <a:ext cx="2945654" cy="1123384"/>
          </a:xfrm>
          <a:prstGeom prst="rect">
            <a:avLst/>
          </a:prstGeom>
        </p:spPr>
        <p:txBody>
          <a:bodyPr wrap="square">
            <a:spAutoFit/>
          </a:bodyPr>
          <a:lstStyle/>
          <a:p>
            <a:r>
              <a:rPr lang="en-US" sz="1200" b="1" u="sng" dirty="0">
                <a:solidFill>
                  <a:schemeClr val="accent2"/>
                </a:solidFill>
                <a:latin typeface="Calibri" panose="020F0502020204030204" pitchFamily="34" charset="0"/>
                <a:cs typeface="Calibri" panose="020F0502020204030204" pitchFamily="34" charset="0"/>
              </a:rPr>
              <a:t>Eclipse Festival</a:t>
            </a:r>
          </a:p>
          <a:p>
            <a:pPr marL="285750" indent="-2857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Festival Country Indiana, Title Sponsor ($15,000)</a:t>
            </a:r>
          </a:p>
          <a:p>
            <a:pPr marL="285750" indent="-2857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Huston Electric ($2,500 In Kind)</a:t>
            </a:r>
          </a:p>
          <a:p>
            <a:pPr marL="285750" indent="-285750">
              <a:buFont typeface="Arial" panose="020B0604020202020204" pitchFamily="34" charset="0"/>
              <a:buChar char="•"/>
            </a:pPr>
            <a:r>
              <a:rPr lang="en-US" sz="1100" dirty="0">
                <a:solidFill>
                  <a:schemeClr val="accent2"/>
                </a:solidFill>
                <a:latin typeface="Calibri" panose="020F0502020204030204" pitchFamily="34" charset="0"/>
                <a:cs typeface="Calibri" panose="020F0502020204030204" pitchFamily="34" charset="0"/>
              </a:rPr>
              <a:t>Koenig Equipment, Half Moon Sponsor ($1,000)</a:t>
            </a:r>
          </a:p>
        </p:txBody>
      </p:sp>
      <p:sp>
        <p:nvSpPr>
          <p:cNvPr id="6" name="Rectangle 5">
            <a:extLst>
              <a:ext uri="{FF2B5EF4-FFF2-40B4-BE49-F238E27FC236}">
                <a16:creationId xmlns:a16="http://schemas.microsoft.com/office/drawing/2014/main" id="{1678C330-7ECF-43F6-BA87-AFEB5EABFB19}"/>
              </a:ext>
            </a:extLst>
          </p:cNvPr>
          <p:cNvSpPr/>
          <p:nvPr/>
        </p:nvSpPr>
        <p:spPr>
          <a:xfrm>
            <a:off x="4418767" y="4810067"/>
            <a:ext cx="2945654" cy="1046440"/>
          </a:xfrm>
          <a:prstGeom prst="rect">
            <a:avLst/>
          </a:prstGeom>
        </p:spPr>
        <p:txBody>
          <a:bodyPr wrap="square">
            <a:spAutoFit/>
          </a:bodyPr>
          <a:lstStyle/>
          <a:p>
            <a:r>
              <a:rPr lang="en-US" sz="1100" b="1" u="sng" dirty="0">
                <a:solidFill>
                  <a:schemeClr val="accent2"/>
                </a:solidFill>
                <a:latin typeface="Calibri" panose="020F0502020204030204" pitchFamily="34" charset="0"/>
                <a:cs typeface="Calibri" panose="020F0502020204030204" pitchFamily="34" charset="0"/>
              </a:rPr>
              <a:t>Arts @ The Amp </a:t>
            </a:r>
          </a:p>
          <a:p>
            <a:r>
              <a:rPr lang="en-US" sz="1100" dirty="0">
                <a:solidFill>
                  <a:schemeClr val="accent2"/>
                </a:solidFill>
                <a:latin typeface="Calibri" panose="020F0502020204030204" pitchFamily="34" charset="0"/>
                <a:cs typeface="Calibri" panose="020F0502020204030204" pitchFamily="34" charset="0"/>
              </a:rPr>
              <a:t>Grant and Art Programming Partnership with the Public Arts Advisory Commission from the </a:t>
            </a:r>
            <a:r>
              <a:rPr lang="en-US" sz="1100" dirty="0" err="1">
                <a:solidFill>
                  <a:schemeClr val="accent2"/>
                </a:solidFill>
                <a:latin typeface="Calibri" panose="020F0502020204030204" pitchFamily="34" charset="0"/>
                <a:cs typeface="Calibri" panose="020F0502020204030204" pitchFamily="34" charset="0"/>
              </a:rPr>
              <a:t>Branigin</a:t>
            </a:r>
            <a:r>
              <a:rPr lang="en-US" sz="1100" dirty="0">
                <a:solidFill>
                  <a:schemeClr val="accent2"/>
                </a:solidFill>
                <a:latin typeface="Calibri" panose="020F0502020204030204" pitchFamily="34" charset="0"/>
                <a:cs typeface="Calibri" panose="020F0502020204030204" pitchFamily="34" charset="0"/>
              </a:rPr>
              <a:t> Foundation for $5,500</a:t>
            </a:r>
          </a:p>
          <a:p>
            <a:endParaRPr lang="en-US" dirty="0">
              <a:solidFill>
                <a:schemeClr val="accent2"/>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335640D-ADD8-41D7-8182-2062AD359D8F}"/>
              </a:ext>
            </a:extLst>
          </p:cNvPr>
          <p:cNvSpPr txBox="1"/>
          <p:nvPr/>
        </p:nvSpPr>
        <p:spPr>
          <a:xfrm>
            <a:off x="4262416" y="830364"/>
            <a:ext cx="3258357" cy="1569660"/>
          </a:xfrm>
          <a:prstGeom prst="rect">
            <a:avLst/>
          </a:prstGeom>
          <a:noFill/>
        </p:spPr>
        <p:txBody>
          <a:bodyPr wrap="square" rtlCol="0">
            <a:spAutoFit/>
          </a:bodyPr>
          <a:lstStyle/>
          <a:p>
            <a:r>
              <a:rPr lang="en-US" sz="1600" b="1" u="sng" dirty="0">
                <a:solidFill>
                  <a:schemeClr val="accent2"/>
                </a:solidFill>
                <a:latin typeface="Calibri" panose="020F0502020204030204" pitchFamily="34" charset="0"/>
                <a:cs typeface="Calibri" panose="020F0502020204030204" pitchFamily="34" charset="0"/>
              </a:rPr>
              <a:t>SPONSORSHIPS AND GRANTS:</a:t>
            </a:r>
          </a:p>
          <a:p>
            <a:r>
              <a:rPr lang="en-US" sz="1600" dirty="0">
                <a:solidFill>
                  <a:schemeClr val="accent2"/>
                </a:solidFill>
                <a:latin typeface="Calibri" panose="020F0502020204030204" pitchFamily="34" charset="0"/>
                <a:cs typeface="Calibri" panose="020F0502020204030204" pitchFamily="34" charset="0"/>
              </a:rPr>
              <a:t>Sponsorships for 2024 are below.  2025 sponsorship packets will be going out in the next few weeks.  Please let me know if you have anyone we should contact. </a:t>
            </a:r>
          </a:p>
        </p:txBody>
      </p:sp>
    </p:spTree>
    <p:extLst>
      <p:ext uri="{BB962C8B-B14F-4D97-AF65-F5344CB8AC3E}">
        <p14:creationId xmlns:p14="http://schemas.microsoft.com/office/powerpoint/2010/main" val="151746597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
  <TotalTime>154</TotalTime>
  <Words>1213</Words>
  <Application>Microsoft Office PowerPoint</Application>
  <PresentationFormat>Widescreen</PresentationFormat>
  <Paragraphs>115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Rounded MT Bold</vt:lpstr>
      <vt:lpstr>Calibri</vt:lpstr>
      <vt:lpstr>Gill Sans MT</vt:lpstr>
      <vt:lpstr>Impact</vt:lpstr>
      <vt:lpstr>Symbol</vt:lpstr>
      <vt:lpstr>Badge</vt:lpstr>
      <vt:lpstr>PowerPoint Presentation</vt:lpstr>
      <vt:lpstr>FACILITY Reservations </vt:lpstr>
      <vt:lpstr>Marketing</vt:lpstr>
      <vt:lpstr>PowerPoint Presentation</vt:lpstr>
      <vt:lpstr>Recreation pROGRAMS CONTINUED  </vt:lpstr>
      <vt:lpstr>RecreatioN,  Events, &amp; pROGRAMS </vt:lpstr>
      <vt:lpstr>Community events </vt:lpstr>
      <vt:lpstr>Community events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Victoria Ratliff</dc:creator>
  <cp:lastModifiedBy>Brooke Willis</cp:lastModifiedBy>
  <cp:revision>18</cp:revision>
  <dcterms:created xsi:type="dcterms:W3CDTF">2024-05-13T14:20:53Z</dcterms:created>
  <dcterms:modified xsi:type="dcterms:W3CDTF">2024-10-10T20:19:12Z</dcterms:modified>
</cp:coreProperties>
</file>