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9" r:id="rId2"/>
    <p:sldId id="263" r:id="rId3"/>
    <p:sldId id="258" r:id="rId4"/>
    <p:sldId id="257" r:id="rId5"/>
    <p:sldId id="274" r:id="rId6"/>
    <p:sldId id="266" r:id="rId7"/>
    <p:sldId id="267" r:id="rId8"/>
    <p:sldId id="275" r:id="rId9"/>
    <p:sldId id="269" r:id="rId10"/>
    <p:sldId id="270"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0"/>
    <p:restoredTop sz="96405"/>
  </p:normalViewPr>
  <p:slideViewPr>
    <p:cSldViewPr snapToGrid="0">
      <p:cViewPr>
        <p:scale>
          <a:sx n="95" d="100"/>
          <a:sy n="95" d="100"/>
        </p:scale>
        <p:origin x="11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1/9/2025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14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94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955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698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1/9/2025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08386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927328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33640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360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1/9/2025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53251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1/9/2025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92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1/9/2025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60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ixabay.com/en/facebook-icon-symbol-media-3383596/" TargetMode="External"/><Relationship Id="rId7" Type="http://schemas.openxmlformats.org/officeDocument/2006/relationships/hyperlink" Target="https://pngimg.com/download/94160"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pngimg.com/download/19795" TargetMode="External"/><Relationship Id="rId4" Type="http://schemas.openxmlformats.org/officeDocument/2006/relationships/image" Target="../media/image2.png"/><Relationship Id="rId9" Type="http://schemas.openxmlformats.org/officeDocument/2006/relationships/hyperlink" Target="http://revistas.ufcg.edu.br/ch/index.php/Leia/index?fbclid=IwAR14-uRVpZLtzoLGWPqk4vYrlFtbkhlLwKceDbh02_MMfsXXSAfbzn8_DF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A440B8-CBAB-E0CE-9B13-592BAD15F202}"/>
              </a:ext>
            </a:extLst>
          </p:cNvPr>
          <p:cNvSpPr>
            <a:spLocks noGrp="1"/>
          </p:cNvSpPr>
          <p:nvPr>
            <p:ph type="subTitle" idx="1"/>
          </p:nvPr>
        </p:nvSpPr>
        <p:spPr/>
        <p:txBody>
          <a:bodyPr>
            <a:normAutofit fontScale="77500" lnSpcReduction="20000"/>
          </a:bodyPr>
          <a:lstStyle/>
          <a:p>
            <a:r>
              <a:rPr lang="en-US" sz="3200" b="0" dirty="0">
                <a:latin typeface="Arial Rounded MT Bold" panose="020F0704030504030204" pitchFamily="34" charset="0"/>
              </a:rPr>
              <a:t>January 2025 Park board Meeting</a:t>
            </a:r>
          </a:p>
        </p:txBody>
      </p:sp>
      <p:sp>
        <p:nvSpPr>
          <p:cNvPr id="12" name="Rectangle 1">
            <a:extLst>
              <a:ext uri="{FF2B5EF4-FFF2-40B4-BE49-F238E27FC236}">
                <a16:creationId xmlns:a16="http://schemas.microsoft.com/office/drawing/2014/main" id="{D456CD0C-CF39-487E-9229-1132A48AE6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957A555-98C5-4784-A21D-85A86ED781A3}"/>
              </a:ext>
            </a:extLst>
          </p:cNvPr>
          <p:cNvSpPr txBox="1"/>
          <p:nvPr/>
        </p:nvSpPr>
        <p:spPr>
          <a:xfrm>
            <a:off x="4042218" y="1885950"/>
            <a:ext cx="4391025" cy="2862322"/>
          </a:xfrm>
          <a:prstGeom prst="rect">
            <a:avLst/>
          </a:prstGeom>
          <a:noFill/>
        </p:spPr>
        <p:txBody>
          <a:bodyPr wrap="square" rtlCol="0">
            <a:spAutoFit/>
          </a:bodyPr>
          <a:lstStyle/>
          <a:p>
            <a:pPr algn="ctr"/>
            <a:r>
              <a:rPr lang="en-US" sz="6000" dirty="0">
                <a:latin typeface="Arial Rounded MT Bold" panose="020F0704030504030204" pitchFamily="34" charset="0"/>
              </a:rPr>
              <a:t>Franklin Parks and Recreation </a:t>
            </a:r>
          </a:p>
        </p:txBody>
      </p:sp>
    </p:spTree>
    <p:extLst>
      <p:ext uri="{BB962C8B-B14F-4D97-AF65-F5344CB8AC3E}">
        <p14:creationId xmlns:p14="http://schemas.microsoft.com/office/powerpoint/2010/main" val="43384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310206" y="160972"/>
            <a:ext cx="6984897" cy="5310814"/>
          </a:xfrm>
        </p:spPr>
        <p:txBody>
          <a:bodyPr>
            <a:normAutofit fontScale="25000" lnSpcReduction="20000"/>
          </a:bodyPr>
          <a:lstStyle/>
          <a:p>
            <a:pPr marL="0" indent="0">
              <a:buNone/>
            </a:pPr>
            <a:r>
              <a:rPr lang="en-US" sz="4400" b="1" u="sng" dirty="0">
                <a:solidFill>
                  <a:schemeClr val="accent2"/>
                </a:solidFill>
                <a:latin typeface="Calibri" panose="020F0502020204030204" pitchFamily="34" charset="0"/>
                <a:cs typeface="Calibri" panose="020F0502020204030204" pitchFamily="34" charset="0"/>
              </a:rPr>
              <a:t>PROGRAMMING:</a:t>
            </a:r>
          </a:p>
          <a:p>
            <a:pPr marL="0" indent="0">
              <a:buNone/>
            </a:pPr>
            <a:r>
              <a:rPr lang="en-US" sz="4400" dirty="0">
                <a:solidFill>
                  <a:schemeClr val="accent2"/>
                </a:solidFill>
                <a:latin typeface="Calibri" panose="020F0502020204030204" pitchFamily="34" charset="0"/>
                <a:cs typeface="Calibri" panose="020F0502020204030204" pitchFamily="34" charset="0"/>
              </a:rPr>
              <a:t>2025 is here and we are ready for another busy and fun year!  Booking concerts for this summer has been different and there have been many changes but they are almost set.  The </a:t>
            </a:r>
            <a:r>
              <a:rPr lang="en-US" sz="4400" dirty="0" err="1">
                <a:solidFill>
                  <a:schemeClr val="accent2"/>
                </a:solidFill>
                <a:latin typeface="Calibri" panose="020F0502020204030204" pitchFamily="34" charset="0"/>
                <a:cs typeface="Calibri" panose="020F0502020204030204" pitchFamily="34" charset="0"/>
              </a:rPr>
              <a:t>Branigin</a:t>
            </a:r>
            <a:r>
              <a:rPr lang="en-US" sz="4400" dirty="0">
                <a:solidFill>
                  <a:schemeClr val="accent2"/>
                </a:solidFill>
                <a:latin typeface="Calibri" panose="020F0502020204030204" pitchFamily="34" charset="0"/>
                <a:cs typeface="Calibri" panose="020F0502020204030204" pitchFamily="34" charset="0"/>
              </a:rPr>
              <a:t> Foundation continues to support our Arts at the Amp series and I am planning for that.  Nick and I are looking for a few new things for this series. </a:t>
            </a:r>
          </a:p>
          <a:p>
            <a:pPr marL="0" indent="0">
              <a:buNone/>
            </a:pPr>
            <a:r>
              <a:rPr lang="en-US" sz="4400" dirty="0">
                <a:solidFill>
                  <a:schemeClr val="accent2"/>
                </a:solidFill>
                <a:latin typeface="Calibri" panose="020F0502020204030204" pitchFamily="34" charset="0"/>
                <a:cs typeface="Calibri" panose="020F0502020204030204" pitchFamily="34" charset="0"/>
              </a:rPr>
              <a:t>I am looking forward to our Bejeweled: A Taylor Swift Eras Party which will be held on January 24</a:t>
            </a:r>
            <a:r>
              <a:rPr lang="en-US" sz="4400" baseline="30000" dirty="0">
                <a:solidFill>
                  <a:schemeClr val="accent2"/>
                </a:solidFill>
                <a:latin typeface="Calibri" panose="020F0502020204030204" pitchFamily="34" charset="0"/>
                <a:cs typeface="Calibri" panose="020F0502020204030204" pitchFamily="34" charset="0"/>
              </a:rPr>
              <a:t>th</a:t>
            </a:r>
            <a:r>
              <a:rPr lang="en-US" sz="4400" dirty="0">
                <a:solidFill>
                  <a:schemeClr val="accent2"/>
                </a:solidFill>
                <a:latin typeface="Calibri" panose="020F0502020204030204" pitchFamily="34" charset="0"/>
                <a:cs typeface="Calibri" panose="020F0502020204030204" pitchFamily="34" charset="0"/>
              </a:rPr>
              <a:t>.  It will be a fun night filled with music, bracelet making, dancing, pictures, food and fun.		</a:t>
            </a:r>
          </a:p>
          <a:p>
            <a:pPr marL="0" indent="0">
              <a:buNone/>
            </a:pPr>
            <a:r>
              <a:rPr lang="en-US" sz="4400" b="1" u="sng" dirty="0">
                <a:solidFill>
                  <a:schemeClr val="accent2"/>
                </a:solidFill>
                <a:latin typeface="Calibri" panose="020F0502020204030204" pitchFamily="34" charset="0"/>
                <a:cs typeface="Calibri" panose="020F0502020204030204" pitchFamily="34" charset="0"/>
              </a:rPr>
              <a:t>SPONSORSHIPS AND GRANTS:</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dirty="0">
                <a:solidFill>
                  <a:schemeClr val="accent2"/>
                </a:solidFill>
                <a:latin typeface="Calibri" panose="020F0502020204030204" pitchFamily="34" charset="0"/>
                <a:cs typeface="Calibri" panose="020F0502020204030204" pitchFamily="34" charset="0"/>
              </a:rPr>
              <a:t>2025 sponsorship packets have gone out and we are starting to get them back.  Below are the sponsors we have secured so far.  Please let me know if you have anyone we should contact. </a:t>
            </a:r>
          </a:p>
          <a:p>
            <a:pPr marL="0" indent="0">
              <a:buNone/>
            </a:pPr>
            <a:r>
              <a:rPr lang="en-US" sz="4400" b="1" dirty="0">
                <a:solidFill>
                  <a:schemeClr val="accent2"/>
                </a:solidFill>
                <a:latin typeface="Calibri" panose="020F0502020204030204" pitchFamily="34" charset="0"/>
                <a:cs typeface="Calibri" panose="020F0502020204030204" pitchFamily="34" charset="0"/>
              </a:rPr>
              <a:t>Sponsor List for 2025</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b="1" dirty="0">
                <a:solidFill>
                  <a:schemeClr val="accent2"/>
                </a:solidFill>
                <a:latin typeface="Calibri" panose="020F0502020204030204" pitchFamily="34" charset="0"/>
                <a:cs typeface="Calibri" panose="020F0502020204030204" pitchFamily="34" charset="0"/>
              </a:rPr>
              <a:t>Concert Series</a:t>
            </a:r>
            <a:endParaRPr lang="en-US" sz="4400" dirty="0">
              <a:solidFill>
                <a:schemeClr val="accent2"/>
              </a:solidFill>
              <a:latin typeface="Calibri" panose="020F0502020204030204" pitchFamily="34" charset="0"/>
              <a:cs typeface="Calibri" panose="020F0502020204030204" pitchFamily="34" charset="0"/>
            </a:endParaRPr>
          </a:p>
          <a:p>
            <a:pPr lvl="0" indent="0">
              <a:lnSpc>
                <a:spcPct val="120000"/>
              </a:lnSpc>
            </a:pPr>
            <a:r>
              <a:rPr lang="en-US" dirty="0">
                <a:solidFill>
                  <a:schemeClr val="accent2"/>
                </a:solidFill>
                <a:latin typeface="Calibri" panose="020F0502020204030204" pitchFamily="34" charset="0"/>
                <a:cs typeface="Calibri" panose="020F0502020204030204" pitchFamily="34" charset="0"/>
              </a:rPr>
              <a:t>Festival Country Indiana, Title Sponsor ($10,000)</a:t>
            </a:r>
          </a:p>
          <a:p>
            <a:pPr lvl="0" indent="0">
              <a:lnSpc>
                <a:spcPct val="120000"/>
              </a:lnSpc>
            </a:pPr>
            <a:r>
              <a:rPr lang="en-US" dirty="0">
                <a:solidFill>
                  <a:schemeClr val="accent2"/>
                </a:solidFill>
                <a:latin typeface="Calibri" panose="020F0502020204030204" pitchFamily="34" charset="0"/>
                <a:cs typeface="Calibri" panose="020F0502020204030204" pitchFamily="34" charset="0"/>
              </a:rPr>
              <a:t>Compass Park, Gold Sponsor ($5,000)</a:t>
            </a:r>
          </a:p>
          <a:p>
            <a:pPr lvl="0" indent="0">
              <a:lnSpc>
                <a:spcPct val="120000"/>
              </a:lnSpc>
            </a:pPr>
            <a:r>
              <a:rPr lang="en-US" dirty="0">
                <a:solidFill>
                  <a:schemeClr val="accent2"/>
                </a:solidFill>
                <a:latin typeface="Calibri" panose="020F0502020204030204" pitchFamily="34" charset="0"/>
                <a:cs typeface="Calibri" panose="020F0502020204030204" pitchFamily="34" charset="0"/>
              </a:rPr>
              <a:t>Franklin Jewelers, Gold Sponsor ($5,000) </a:t>
            </a:r>
          </a:p>
          <a:p>
            <a:pPr lvl="0" indent="0">
              <a:lnSpc>
                <a:spcPct val="120000"/>
              </a:lnSpc>
            </a:pPr>
            <a:r>
              <a:rPr lang="en-US" dirty="0">
                <a:solidFill>
                  <a:schemeClr val="accent2"/>
                </a:solidFill>
                <a:latin typeface="Calibri" panose="020F0502020204030204" pitchFamily="34" charset="0"/>
                <a:cs typeface="Calibri" panose="020F0502020204030204" pitchFamily="34" charset="0"/>
              </a:rPr>
              <a:t>Huston Electric ($5,000 In Kind) </a:t>
            </a:r>
          </a:p>
          <a:p>
            <a:pPr lvl="0" indent="0">
              <a:lnSpc>
                <a:spcPct val="120000"/>
              </a:lnSpc>
            </a:pPr>
            <a:r>
              <a:rPr lang="en-US" dirty="0">
                <a:solidFill>
                  <a:schemeClr val="accent2"/>
                </a:solidFill>
                <a:latin typeface="Calibri" panose="020F0502020204030204" pitchFamily="34" charset="0"/>
                <a:cs typeface="Calibri" panose="020F0502020204030204" pitchFamily="34" charset="0"/>
              </a:rPr>
              <a:t>Franklin Insurance, Silver Sponsor ($2,500)</a:t>
            </a:r>
          </a:p>
          <a:p>
            <a:pPr lvl="0" indent="0">
              <a:lnSpc>
                <a:spcPct val="120000"/>
              </a:lnSpc>
            </a:pPr>
            <a:r>
              <a:rPr lang="en-US" dirty="0" err="1">
                <a:solidFill>
                  <a:schemeClr val="accent2"/>
                </a:solidFill>
                <a:latin typeface="Calibri" panose="020F0502020204030204" pitchFamily="34" charset="0"/>
                <a:cs typeface="Calibri" panose="020F0502020204030204" pitchFamily="34" charset="0"/>
              </a:rPr>
              <a:t>Culligan</a:t>
            </a:r>
            <a:r>
              <a:rPr lang="en-US" dirty="0">
                <a:solidFill>
                  <a:schemeClr val="accent2"/>
                </a:solidFill>
                <a:latin typeface="Calibri" panose="020F0502020204030204" pitchFamily="34" charset="0"/>
                <a:cs typeface="Calibri" panose="020F0502020204030204" pitchFamily="34" charset="0"/>
              </a:rPr>
              <a:t> ($2,500 In Kind) </a:t>
            </a:r>
          </a:p>
          <a:p>
            <a:pPr marL="0" indent="0">
              <a:buNone/>
            </a:pPr>
            <a:r>
              <a:rPr lang="en-US" sz="4400" b="1" dirty="0">
                <a:solidFill>
                  <a:schemeClr val="accent2"/>
                </a:solidFill>
                <a:latin typeface="Calibri" panose="020F0502020204030204" pitchFamily="34" charset="0"/>
                <a:cs typeface="Calibri" panose="020F0502020204030204" pitchFamily="34" charset="0"/>
              </a:rPr>
              <a:t>Easter Egg Hunt</a:t>
            </a:r>
            <a:endParaRPr lang="en-US" sz="4400" dirty="0">
              <a:solidFill>
                <a:schemeClr val="accent2"/>
              </a:solidFill>
              <a:latin typeface="Calibri" panose="020F0502020204030204" pitchFamily="34" charset="0"/>
              <a:cs typeface="Calibri" panose="020F0502020204030204" pitchFamily="34" charset="0"/>
            </a:endParaRPr>
          </a:p>
          <a:p>
            <a:pPr lvl="0"/>
            <a:r>
              <a:rPr lang="en-US" dirty="0">
                <a:solidFill>
                  <a:schemeClr val="accent2"/>
                </a:solidFill>
                <a:latin typeface="Calibri" panose="020F0502020204030204" pitchFamily="34" charset="0"/>
                <a:cs typeface="Calibri" panose="020F0502020204030204" pitchFamily="34" charset="0"/>
              </a:rPr>
              <a:t>Community Baptist Church, Title Sponsor ($750)</a:t>
            </a:r>
          </a:p>
          <a:p>
            <a:pPr marL="0" indent="0">
              <a:buNone/>
            </a:pPr>
            <a:r>
              <a:rPr lang="en-US" sz="4400" b="1" dirty="0" err="1">
                <a:solidFill>
                  <a:schemeClr val="accent2"/>
                </a:solidFill>
                <a:latin typeface="Calibri" panose="020F0502020204030204" pitchFamily="34" charset="0"/>
                <a:cs typeface="Calibri" panose="020F0502020204030204" pitchFamily="34" charset="0"/>
              </a:rPr>
              <a:t>Cruisin</a:t>
            </a:r>
            <a:r>
              <a:rPr lang="en-US" sz="4400" b="1" dirty="0">
                <a:solidFill>
                  <a:schemeClr val="accent2"/>
                </a:solidFill>
                <a:latin typeface="Calibri" panose="020F0502020204030204" pitchFamily="34" charset="0"/>
                <a:cs typeface="Calibri" panose="020F0502020204030204" pitchFamily="34" charset="0"/>
              </a:rPr>
              <a:t>’ the Amp</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b="1" dirty="0">
                <a:solidFill>
                  <a:schemeClr val="accent2"/>
                </a:solidFill>
                <a:latin typeface="Calibri" panose="020F0502020204030204" pitchFamily="34" charset="0"/>
                <a:cs typeface="Calibri" panose="020F0502020204030204" pitchFamily="34" charset="0"/>
              </a:rPr>
              <a:t>Firecracker Festival</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b="1" dirty="0">
                <a:solidFill>
                  <a:schemeClr val="accent2"/>
                </a:solidFill>
                <a:latin typeface="Calibri" panose="020F0502020204030204" pitchFamily="34" charset="0"/>
                <a:cs typeface="Calibri" panose="020F0502020204030204" pitchFamily="34" charset="0"/>
              </a:rPr>
              <a:t>Fall Festival</a:t>
            </a:r>
            <a:r>
              <a:rPr lang="en-US" sz="4400" dirty="0">
                <a:solidFill>
                  <a:schemeClr val="accent2"/>
                </a:solidFill>
                <a:latin typeface="Calibri" panose="020F0502020204030204" pitchFamily="34" charset="0"/>
                <a:cs typeface="Calibri" panose="020F0502020204030204" pitchFamily="34" charset="0"/>
              </a:rPr>
              <a:t> </a:t>
            </a:r>
          </a:p>
          <a:p>
            <a:pPr marL="0" indent="0">
              <a:buNone/>
            </a:pPr>
            <a:r>
              <a:rPr lang="en-US" sz="4400" b="1" dirty="0">
                <a:solidFill>
                  <a:schemeClr val="accent2"/>
                </a:solidFill>
                <a:latin typeface="Calibri" panose="020F0502020204030204" pitchFamily="34" charset="0"/>
                <a:cs typeface="Calibri" panose="020F0502020204030204" pitchFamily="34" charset="0"/>
              </a:rPr>
              <a:t>Halloween Town</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b="1" dirty="0">
                <a:solidFill>
                  <a:schemeClr val="accent2"/>
                </a:solidFill>
                <a:latin typeface="Calibri" panose="020F0502020204030204" pitchFamily="34" charset="0"/>
                <a:cs typeface="Calibri" panose="020F0502020204030204" pitchFamily="34" charset="0"/>
              </a:rPr>
              <a:t>Family Movie Series</a:t>
            </a:r>
            <a:endParaRPr lang="en-US" sz="4400" dirty="0">
              <a:solidFill>
                <a:schemeClr val="accent2"/>
              </a:solidFill>
              <a:latin typeface="Calibri" panose="020F0502020204030204" pitchFamily="34" charset="0"/>
              <a:cs typeface="Calibri" panose="020F0502020204030204" pitchFamily="34" charset="0"/>
            </a:endParaRPr>
          </a:p>
          <a:p>
            <a:r>
              <a:rPr lang="en-US" sz="4000" b="1" dirty="0" err="1">
                <a:solidFill>
                  <a:schemeClr val="accent2"/>
                </a:solidFill>
                <a:latin typeface="Calibri" panose="020F0502020204030204" pitchFamily="34" charset="0"/>
                <a:cs typeface="Calibri" panose="020F0502020204030204" pitchFamily="34" charset="0"/>
              </a:rPr>
              <a:t>Hubler</a:t>
            </a:r>
            <a:r>
              <a:rPr lang="en-US" sz="4000" b="1" dirty="0">
                <a:solidFill>
                  <a:schemeClr val="accent2"/>
                </a:solidFill>
                <a:latin typeface="Calibri" panose="020F0502020204030204" pitchFamily="34" charset="0"/>
                <a:cs typeface="Calibri" panose="020F0502020204030204" pitchFamily="34" charset="0"/>
              </a:rPr>
              <a:t> Group</a:t>
            </a:r>
            <a:r>
              <a:rPr lang="en-US" sz="4000" dirty="0">
                <a:solidFill>
                  <a:schemeClr val="accent2"/>
                </a:solidFill>
                <a:latin typeface="Calibri" panose="020F0502020204030204" pitchFamily="34" charset="0"/>
                <a:cs typeface="Calibri" panose="020F0502020204030204" pitchFamily="34" charset="0"/>
              </a:rPr>
              <a:t> Amphitheater Sponsorship ($25,000)</a:t>
            </a:r>
          </a:p>
          <a:p>
            <a:r>
              <a:rPr lang="en-US" sz="4000" b="1" dirty="0">
                <a:solidFill>
                  <a:schemeClr val="accent2"/>
                </a:solidFill>
                <a:latin typeface="Calibri" panose="020F0502020204030204" pitchFamily="34" charset="0"/>
                <a:cs typeface="Calibri" panose="020F0502020204030204" pitchFamily="34" charset="0"/>
              </a:rPr>
              <a:t>Johnson Memorial Hospital</a:t>
            </a:r>
            <a:r>
              <a:rPr lang="en-US" sz="4000" dirty="0">
                <a:solidFill>
                  <a:schemeClr val="accent2"/>
                </a:solidFill>
                <a:latin typeface="Calibri" panose="020F0502020204030204" pitchFamily="34" charset="0"/>
                <a:cs typeface="Calibri" panose="020F0502020204030204" pitchFamily="34" charset="0"/>
              </a:rPr>
              <a:t> Pickleball Sponsorship ($25,000)</a:t>
            </a:r>
          </a:p>
          <a:p>
            <a:r>
              <a:rPr lang="en-US" sz="4000" b="1" dirty="0" err="1">
                <a:solidFill>
                  <a:schemeClr val="accent2"/>
                </a:solidFill>
                <a:latin typeface="Calibri" panose="020F0502020204030204" pitchFamily="34" charset="0"/>
                <a:cs typeface="Calibri" panose="020F0502020204030204" pitchFamily="34" charset="0"/>
              </a:rPr>
              <a:t>Branigin</a:t>
            </a:r>
            <a:r>
              <a:rPr lang="en-US" sz="4000" b="1" dirty="0">
                <a:solidFill>
                  <a:schemeClr val="accent2"/>
                </a:solidFill>
                <a:latin typeface="Calibri" panose="020F0502020204030204" pitchFamily="34" charset="0"/>
                <a:cs typeface="Calibri" panose="020F0502020204030204" pitchFamily="34" charset="0"/>
              </a:rPr>
              <a:t> Foundation</a:t>
            </a:r>
            <a:r>
              <a:rPr lang="en-US" sz="4000" dirty="0">
                <a:solidFill>
                  <a:schemeClr val="accent2"/>
                </a:solidFill>
                <a:latin typeface="Calibri" panose="020F0502020204030204" pitchFamily="34" charset="0"/>
                <a:cs typeface="Calibri" panose="020F0502020204030204" pitchFamily="34" charset="0"/>
              </a:rPr>
              <a:t> Street Sponsorship ($10,000)</a:t>
            </a:r>
          </a:p>
          <a:p>
            <a:r>
              <a:rPr lang="en-US" sz="4000" b="1" dirty="0" err="1">
                <a:solidFill>
                  <a:schemeClr val="accent2"/>
                </a:solidFill>
                <a:latin typeface="Calibri" panose="020F0502020204030204" pitchFamily="34" charset="0"/>
                <a:cs typeface="Calibri" panose="020F0502020204030204" pitchFamily="34" charset="0"/>
              </a:rPr>
              <a:t>Branigin</a:t>
            </a:r>
            <a:r>
              <a:rPr lang="en-US" sz="4000" b="1" dirty="0">
                <a:solidFill>
                  <a:schemeClr val="accent2"/>
                </a:solidFill>
                <a:latin typeface="Calibri" panose="020F0502020204030204" pitchFamily="34" charset="0"/>
                <a:cs typeface="Calibri" panose="020F0502020204030204" pitchFamily="34" charset="0"/>
              </a:rPr>
              <a:t> Foundation</a:t>
            </a:r>
            <a:r>
              <a:rPr lang="en-US" sz="4000" dirty="0">
                <a:solidFill>
                  <a:schemeClr val="accent2"/>
                </a:solidFill>
                <a:latin typeface="Calibri" panose="020F0502020204030204" pitchFamily="34" charset="0"/>
                <a:cs typeface="Calibri" panose="020F0502020204030204" pitchFamily="34" charset="0"/>
              </a:rPr>
              <a:t> Arts at the Amp Series and programming with the Franklin Public Arts Advisory Committee ($5,500)</a:t>
            </a:r>
          </a:p>
          <a:p>
            <a:pPr marL="0" indent="0">
              <a:buNone/>
            </a:pPr>
            <a:r>
              <a:rPr lang="en-US" sz="4400" b="1" u="sng" dirty="0">
                <a:solidFill>
                  <a:schemeClr val="accent2"/>
                </a:solidFill>
                <a:latin typeface="Calibri" panose="020F0502020204030204" pitchFamily="34" charset="0"/>
                <a:cs typeface="Calibri" panose="020F0502020204030204" pitchFamily="34" charset="0"/>
              </a:rPr>
              <a:t>CONCESSIONS</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dirty="0">
                <a:solidFill>
                  <a:schemeClr val="accent2"/>
                </a:solidFill>
                <a:latin typeface="Calibri" panose="020F0502020204030204" pitchFamily="34" charset="0"/>
                <a:cs typeface="Calibri" panose="020F0502020204030204" pitchFamily="34" charset="0"/>
              </a:rPr>
              <a:t>Hoping for some great candidates to work this summer.</a:t>
            </a:r>
          </a:p>
          <a:p>
            <a:pPr marL="0" indent="0">
              <a:buNone/>
            </a:pPr>
            <a:r>
              <a:rPr lang="en-US" dirty="0">
                <a:solidFill>
                  <a:schemeClr val="accent2"/>
                </a:solidFill>
              </a:rPr>
              <a:t> </a:t>
            </a:r>
          </a:p>
          <a:p>
            <a:pPr marL="0" indent="0">
              <a:buNone/>
            </a:pPr>
            <a:endParaRPr lang="en-US" dirty="0"/>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Tree>
    <p:extLst>
      <p:ext uri="{BB962C8B-B14F-4D97-AF65-F5344CB8AC3E}">
        <p14:creationId xmlns:p14="http://schemas.microsoft.com/office/powerpoint/2010/main" val="22092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HUMAN RESOURCES REPORT</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-Brooke </a:t>
            </a:r>
          </a:p>
        </p:txBody>
      </p:sp>
    </p:spTree>
    <p:extLst>
      <p:ext uri="{BB962C8B-B14F-4D97-AF65-F5344CB8AC3E}">
        <p14:creationId xmlns:p14="http://schemas.microsoft.com/office/powerpoint/2010/main" val="165693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FACILITY Reservations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19188" y="571499"/>
            <a:ext cx="6925088" cy="5715001"/>
          </a:xfrm>
        </p:spPr>
        <p:txBody>
          <a:bodyPr>
            <a:normAutofit fontScale="92500" lnSpcReduction="10000"/>
          </a:bodyPr>
          <a:lstStyle/>
          <a:p>
            <a:pPr marL="0" marR="0" lvl="0" indent="0">
              <a:spcBef>
                <a:spcPts val="0"/>
              </a:spcBef>
              <a:spcAft>
                <a:spcPts val="0"/>
              </a:spcAft>
              <a:buNone/>
            </a:pPr>
            <a:r>
              <a:rPr lang="en-US" sz="2400" dirty="0">
                <a:solidFill>
                  <a:schemeClr val="accent2"/>
                </a:solidFill>
                <a:latin typeface="Calibri" panose="020F0502020204030204" pitchFamily="34" charset="0"/>
                <a:ea typeface="Times New Roman" panose="02020603050405020304" pitchFamily="18" charset="0"/>
              </a:rPr>
              <a:t>•Our numbers for concession stand applications are very low. We only have about 10 so far and will need at least double that. The pool concession stand construction project is still ongoing.</a:t>
            </a:r>
          </a:p>
          <a:p>
            <a:pPr marL="0" marR="0" lvl="0" indent="0">
              <a:spcBef>
                <a:spcPts val="0"/>
              </a:spcBef>
              <a:spcAft>
                <a:spcPts val="0"/>
              </a:spcAft>
              <a:buNone/>
            </a:pPr>
            <a:endParaRPr lang="en-US" sz="2400" dirty="0">
              <a:solidFill>
                <a:schemeClr val="accent2"/>
              </a:solidFill>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2"/>
                </a:solidFill>
                <a:latin typeface="Calibri" panose="020F0502020204030204" pitchFamily="34" charset="0"/>
                <a:ea typeface="Times New Roman" panose="02020603050405020304" pitchFamily="18" charset="0"/>
              </a:rPr>
              <a:t>•All rental fees have been changed in the computer system, on the website, rental forms, and on our advertising screens.</a:t>
            </a:r>
          </a:p>
          <a:p>
            <a:pPr marL="0" marR="0" lvl="0" indent="0">
              <a:spcBef>
                <a:spcPts val="0"/>
              </a:spcBef>
              <a:spcAft>
                <a:spcPts val="0"/>
              </a:spcAft>
              <a:buNone/>
            </a:pPr>
            <a:endParaRPr lang="en-US" sz="2400" dirty="0">
              <a:solidFill>
                <a:schemeClr val="accent2"/>
              </a:solidFill>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2"/>
                </a:solidFill>
                <a:latin typeface="Calibri" panose="020F0502020204030204" pitchFamily="34" charset="0"/>
                <a:ea typeface="Times New Roman" panose="02020603050405020304" pitchFamily="18" charset="0"/>
              </a:rPr>
              <a:t>•Our maintenance guys will be coming in soon to look at painting rental facilities that need it and touching up any rooms that may have some issues.    </a:t>
            </a:r>
          </a:p>
          <a:p>
            <a:pPr marL="0" marR="0" lvl="0" indent="0">
              <a:spcBef>
                <a:spcPts val="0"/>
              </a:spcBef>
              <a:spcAft>
                <a:spcPts val="0"/>
              </a:spcAft>
              <a:buNone/>
            </a:pPr>
            <a:r>
              <a:rPr lang="en-US" sz="2400" dirty="0">
                <a:solidFill>
                  <a:schemeClr val="accent2"/>
                </a:solidFill>
                <a:latin typeface="Calibri" panose="020F0502020204030204" pitchFamily="34" charset="0"/>
                <a:ea typeface="Times New Roman" panose="02020603050405020304" pitchFamily="18" charset="0"/>
              </a:rPr>
              <a:t>  </a:t>
            </a:r>
          </a:p>
          <a:p>
            <a:pPr marL="0" marR="0" lvl="0" indent="0">
              <a:spcBef>
                <a:spcPts val="0"/>
              </a:spcBef>
              <a:spcAft>
                <a:spcPts val="0"/>
              </a:spcAft>
              <a:buNone/>
            </a:pPr>
            <a:r>
              <a:rPr lang="en-US" sz="2400" dirty="0">
                <a:solidFill>
                  <a:schemeClr val="accent2"/>
                </a:solidFill>
                <a:latin typeface="Calibri" panose="020F0502020204030204" pitchFamily="34" charset="0"/>
                <a:ea typeface="Times New Roman" panose="02020603050405020304" pitchFamily="18" charset="0"/>
              </a:rPr>
              <a:t>•All calendars for 2026 have been made for all rental facilities because we rent up to a year in advance. We can already take reservations for beginning of 2026 right now! </a:t>
            </a:r>
            <a:endParaRPr lang="en-US" sz="24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Jamie </a:t>
            </a:r>
          </a:p>
        </p:txBody>
      </p:sp>
    </p:spTree>
    <p:extLst>
      <p:ext uri="{BB962C8B-B14F-4D97-AF65-F5344CB8AC3E}">
        <p14:creationId xmlns:p14="http://schemas.microsoft.com/office/powerpoint/2010/main" val="235755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C43D-E0BA-E091-2F8C-7F80EF12E3B5}"/>
              </a:ext>
            </a:extLst>
          </p:cNvPr>
          <p:cNvSpPr>
            <a:spLocks noGrp="1"/>
          </p:cNvSpPr>
          <p:nvPr>
            <p:ph type="title"/>
          </p:nvPr>
        </p:nvSpPr>
        <p:spPr>
          <a:xfrm>
            <a:off x="1251677" y="206448"/>
            <a:ext cx="10172700" cy="911859"/>
          </a:xfrm>
        </p:spPr>
        <p:txBody>
          <a:bodyPr/>
          <a:lstStyle/>
          <a:p>
            <a:r>
              <a:rPr lang="en-US" dirty="0">
                <a:solidFill>
                  <a:schemeClr val="accent1"/>
                </a:solidFill>
              </a:rPr>
              <a:t>Marketing</a:t>
            </a:r>
          </a:p>
        </p:txBody>
      </p:sp>
      <p:sp>
        <p:nvSpPr>
          <p:cNvPr id="3" name="Text Placeholder 2">
            <a:extLst>
              <a:ext uri="{FF2B5EF4-FFF2-40B4-BE49-F238E27FC236}">
                <a16:creationId xmlns:a16="http://schemas.microsoft.com/office/drawing/2014/main" id="{3B62CD52-3686-C39C-69A5-5FC39393C941}"/>
              </a:ext>
            </a:extLst>
          </p:cNvPr>
          <p:cNvSpPr>
            <a:spLocks noGrp="1"/>
          </p:cNvSpPr>
          <p:nvPr>
            <p:ph type="body" idx="1"/>
          </p:nvPr>
        </p:nvSpPr>
        <p:spPr>
          <a:xfrm>
            <a:off x="1695093" y="3201048"/>
            <a:ext cx="4800600" cy="388323"/>
          </a:xfrm>
        </p:spPr>
        <p:txBody>
          <a:bodyPr/>
          <a:lstStyle/>
          <a:p>
            <a:r>
              <a:rPr lang="en-US" sz="1800" u="sng" dirty="0"/>
              <a:t>Facebook:</a:t>
            </a:r>
          </a:p>
          <a:p>
            <a:r>
              <a:rPr lang="en-US" sz="1400" b="0" dirty="0"/>
              <a:t>Franklin Parks &amp; Recreation</a:t>
            </a:r>
          </a:p>
          <a:p>
            <a:pPr marL="285750" indent="-285750">
              <a:buFont typeface="Arial" panose="020B0604020202020204" pitchFamily="34" charset="0"/>
              <a:buChar char="•"/>
            </a:pPr>
            <a:r>
              <a:rPr lang="en-US" sz="1200" dirty="0"/>
              <a:t>Follower Count: 17,691 (+24)</a:t>
            </a:r>
          </a:p>
          <a:p>
            <a:pPr marL="285750" indent="-285750">
              <a:buFont typeface="Arial" panose="020B0604020202020204" pitchFamily="34" charset="0"/>
              <a:buChar char="•"/>
            </a:pPr>
            <a:r>
              <a:rPr lang="en-US" sz="1200" dirty="0"/>
              <a:t>Like Count: 14,385 (+16)</a:t>
            </a:r>
          </a:p>
          <a:p>
            <a:pPr marL="285750" indent="-285750">
              <a:buFont typeface="Arial" panose="020B0604020202020204" pitchFamily="34" charset="0"/>
              <a:buChar char="•"/>
            </a:pPr>
            <a:r>
              <a:rPr lang="en-US" sz="1200" dirty="0"/>
              <a:t>Most liked post: Friendship Bracelet picture</a:t>
            </a:r>
          </a:p>
          <a:p>
            <a:pPr marL="742950" lvl="1" indent="-285750">
              <a:buFont typeface="Arial" panose="020B0604020202020204" pitchFamily="34" charset="0"/>
              <a:buChar char="•"/>
            </a:pPr>
            <a:r>
              <a:rPr lang="en-US" sz="1400" b="0" dirty="0">
                <a:solidFill>
                  <a:schemeClr val="tx1"/>
                </a:solidFill>
              </a:rPr>
              <a:t>Number of Likes: 53</a:t>
            </a:r>
          </a:p>
          <a:p>
            <a:pPr marL="742950" lvl="1" indent="-285750">
              <a:buFont typeface="Arial" panose="020B0604020202020204" pitchFamily="34" charset="0"/>
              <a:buChar char="•"/>
            </a:pPr>
            <a:r>
              <a:rPr lang="en-US" sz="1400" b="0" dirty="0">
                <a:solidFill>
                  <a:schemeClr val="tx1"/>
                </a:solidFill>
              </a:rPr>
              <a:t>Number of shares: 2</a:t>
            </a:r>
          </a:p>
          <a:p>
            <a:pPr marL="742950" lvl="1" indent="-285750">
              <a:buFont typeface="Arial" panose="020B0604020202020204" pitchFamily="34" charset="0"/>
              <a:buChar char="•"/>
            </a:pPr>
            <a:r>
              <a:rPr lang="en-US" sz="1400" b="0" dirty="0">
                <a:solidFill>
                  <a:schemeClr val="tx1"/>
                </a:solidFill>
              </a:rPr>
              <a:t>Number of comments: 6</a:t>
            </a:r>
          </a:p>
        </p:txBody>
      </p:sp>
      <p:pic>
        <p:nvPicPr>
          <p:cNvPr id="10" name="Content Placeholder 9">
            <a:extLst>
              <a:ext uri="{FF2B5EF4-FFF2-40B4-BE49-F238E27FC236}">
                <a16:creationId xmlns:a16="http://schemas.microsoft.com/office/drawing/2014/main" id="{A9ACDC25-4D08-2B52-3DCB-B04B77000B2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998433" y="1140226"/>
            <a:ext cx="605502" cy="605502"/>
          </a:xfrm>
        </p:spPr>
      </p:pic>
      <p:sp>
        <p:nvSpPr>
          <p:cNvPr id="5" name="Text Placeholder 4">
            <a:extLst>
              <a:ext uri="{FF2B5EF4-FFF2-40B4-BE49-F238E27FC236}">
                <a16:creationId xmlns:a16="http://schemas.microsoft.com/office/drawing/2014/main" id="{9BB271E5-A2D3-9413-1013-1EB6CF67BAA9}"/>
              </a:ext>
            </a:extLst>
          </p:cNvPr>
          <p:cNvSpPr>
            <a:spLocks noGrp="1"/>
          </p:cNvSpPr>
          <p:nvPr>
            <p:ph type="body" sz="quarter" idx="3"/>
          </p:nvPr>
        </p:nvSpPr>
        <p:spPr>
          <a:xfrm>
            <a:off x="6978493" y="1947793"/>
            <a:ext cx="4800600" cy="632529"/>
          </a:xfrm>
        </p:spPr>
        <p:txBody>
          <a:bodyPr/>
          <a:lstStyle/>
          <a:p>
            <a:r>
              <a:rPr lang="en-US" sz="1800" u="sng" dirty="0"/>
              <a:t>Instagram</a:t>
            </a:r>
            <a:r>
              <a:rPr lang="en-US" sz="1800" dirty="0"/>
              <a:t>: </a:t>
            </a:r>
            <a:r>
              <a:rPr lang="en-US" sz="1400" b="0" dirty="0"/>
              <a:t>@</a:t>
            </a:r>
            <a:r>
              <a:rPr lang="en-US" sz="1400" b="0" dirty="0" err="1"/>
              <a:t>franklinparksin</a:t>
            </a:r>
            <a:endParaRPr lang="en-US" sz="1400" b="0" dirty="0"/>
          </a:p>
          <a:p>
            <a:pPr marL="342900" indent="-342900">
              <a:buFont typeface="Arial" panose="020B0604020202020204" pitchFamily="34" charset="0"/>
              <a:buChar char="•"/>
            </a:pPr>
            <a:r>
              <a:rPr lang="en-US" sz="1200" dirty="0"/>
              <a:t>Follower Count: 1,789 (+9)</a:t>
            </a:r>
          </a:p>
          <a:p>
            <a:pPr marL="342900" indent="-342900">
              <a:buFont typeface="Arial" panose="020B0604020202020204" pitchFamily="34" charset="0"/>
              <a:buChar char="•"/>
            </a:pPr>
            <a:r>
              <a:rPr lang="en-US" sz="1200" dirty="0"/>
              <a:t>Most liked </a:t>
            </a:r>
            <a:r>
              <a:rPr lang="en-US" sz="1200" dirty="0" err="1"/>
              <a:t>post:Holiday</a:t>
            </a:r>
            <a:r>
              <a:rPr lang="en-US" sz="1200" dirty="0"/>
              <a:t> lighting </a:t>
            </a:r>
            <a:r>
              <a:rPr lang="en-US" sz="1200" dirty="0" err="1"/>
              <a:t>Tiktok</a:t>
            </a:r>
            <a:endParaRPr lang="en-US" sz="1200" dirty="0"/>
          </a:p>
          <a:p>
            <a:pPr marL="800100" lvl="1" indent="-342900">
              <a:buFont typeface="Arial" panose="020B0604020202020204" pitchFamily="34" charset="0"/>
              <a:buChar char="•"/>
            </a:pPr>
            <a:r>
              <a:rPr lang="en-US" sz="1400" b="0" dirty="0">
                <a:solidFill>
                  <a:schemeClr val="tx1"/>
                </a:solidFill>
              </a:rPr>
              <a:t>Number of likes: 38</a:t>
            </a:r>
          </a:p>
          <a:p>
            <a:pPr marL="800100" lvl="1" indent="-342900">
              <a:buFont typeface="Arial" panose="020B0604020202020204" pitchFamily="34" charset="0"/>
              <a:buChar char="•"/>
            </a:pPr>
            <a:r>
              <a:rPr lang="en-US" sz="1400" b="0" dirty="0">
                <a:solidFill>
                  <a:schemeClr val="tx1"/>
                </a:solidFill>
              </a:rPr>
              <a:t>Number of comments: 0</a:t>
            </a:r>
          </a:p>
          <a:p>
            <a:pPr marL="800100" lvl="1" indent="-342900">
              <a:buFont typeface="Arial" panose="020B0604020202020204" pitchFamily="34" charset="0"/>
              <a:buChar char="•"/>
            </a:pPr>
            <a:r>
              <a:rPr lang="en-US" sz="1400" b="0" dirty="0">
                <a:solidFill>
                  <a:schemeClr val="tx1"/>
                </a:solidFill>
              </a:rPr>
              <a:t>Number of Saves: 1</a:t>
            </a:r>
          </a:p>
          <a:p>
            <a:pPr marL="800100" lvl="1" indent="-342900">
              <a:buFont typeface="Arial" panose="020B0604020202020204" pitchFamily="34" charset="0"/>
              <a:buChar char="•"/>
            </a:pPr>
            <a:r>
              <a:rPr lang="en-US" sz="1400" b="0" dirty="0">
                <a:solidFill>
                  <a:schemeClr val="tx1"/>
                </a:solidFill>
              </a:rPr>
              <a:t>Accounts reached: 883</a:t>
            </a:r>
          </a:p>
        </p:txBody>
      </p:sp>
      <p:pic>
        <p:nvPicPr>
          <p:cNvPr id="16" name="Picture 15">
            <a:extLst>
              <a:ext uri="{FF2B5EF4-FFF2-40B4-BE49-F238E27FC236}">
                <a16:creationId xmlns:a16="http://schemas.microsoft.com/office/drawing/2014/main" id="{6035D17F-2D65-81AB-FFBA-B119886FA42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78170" y="324337"/>
            <a:ext cx="635047" cy="634611"/>
          </a:xfrm>
          <a:prstGeom prst="rect">
            <a:avLst/>
          </a:prstGeom>
        </p:spPr>
      </p:pic>
      <p:sp>
        <p:nvSpPr>
          <p:cNvPr id="22" name="Text Placeholder 2">
            <a:extLst>
              <a:ext uri="{FF2B5EF4-FFF2-40B4-BE49-F238E27FC236}">
                <a16:creationId xmlns:a16="http://schemas.microsoft.com/office/drawing/2014/main" id="{22233AAC-EB57-C28D-2487-4E4670882187}"/>
              </a:ext>
            </a:extLst>
          </p:cNvPr>
          <p:cNvSpPr txBox="1">
            <a:spLocks/>
          </p:cNvSpPr>
          <p:nvPr/>
        </p:nvSpPr>
        <p:spPr>
          <a:xfrm>
            <a:off x="6978493" y="5735932"/>
            <a:ext cx="4800600" cy="38832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sz="1800" u="sng" dirty="0"/>
              <a:t>TikTok: </a:t>
            </a:r>
            <a:r>
              <a:rPr lang="en-US" sz="1400" b="0" dirty="0"/>
              <a:t>@</a:t>
            </a:r>
            <a:r>
              <a:rPr lang="en-US" sz="1400" b="0" dirty="0" err="1"/>
              <a:t>franklinparksin</a:t>
            </a:r>
            <a:endParaRPr lang="en-US" sz="1400" b="0" dirty="0"/>
          </a:p>
          <a:p>
            <a:r>
              <a:rPr lang="en-US" sz="1400" b="0" dirty="0"/>
              <a:t>Franklin Parks &amp; Recreation</a:t>
            </a:r>
          </a:p>
          <a:p>
            <a:pPr marL="285750" indent="-285750">
              <a:buFont typeface="Arial" panose="020B0604020202020204" pitchFamily="34" charset="0"/>
              <a:buChar char="•"/>
            </a:pPr>
            <a:r>
              <a:rPr lang="en-US" sz="1200" dirty="0"/>
              <a:t>Follower Count: 1,012 (+2)</a:t>
            </a:r>
          </a:p>
          <a:p>
            <a:pPr marL="285750" indent="-285750">
              <a:buFont typeface="Arial" panose="020B0604020202020204" pitchFamily="34" charset="0"/>
              <a:buChar char="•"/>
            </a:pPr>
            <a:r>
              <a:rPr lang="en-US" sz="1200" dirty="0"/>
              <a:t>Like Count: 1,947 (+5)</a:t>
            </a:r>
          </a:p>
          <a:p>
            <a:pPr marL="285750" indent="-285750">
              <a:buFont typeface="Arial" panose="020B0604020202020204" pitchFamily="34" charset="0"/>
              <a:buChar char="•"/>
            </a:pPr>
            <a:r>
              <a:rPr lang="en-US" sz="1200" dirty="0"/>
              <a:t>Most viewed post: Holiday Lighting video </a:t>
            </a:r>
          </a:p>
          <a:p>
            <a:pPr marL="742950" lvl="1" indent="-285750">
              <a:buFont typeface="Arial" panose="020B0604020202020204" pitchFamily="34" charset="0"/>
              <a:buChar char="•"/>
            </a:pPr>
            <a:r>
              <a:rPr lang="en-US" sz="1400" b="0" dirty="0">
                <a:solidFill>
                  <a:schemeClr val="tx1"/>
                </a:solidFill>
              </a:rPr>
              <a:t>Number of views: 933</a:t>
            </a:r>
          </a:p>
          <a:p>
            <a:pPr marL="742950" lvl="1" indent="-285750">
              <a:buFont typeface="Arial" panose="020B0604020202020204" pitchFamily="34" charset="0"/>
              <a:buChar char="•"/>
            </a:pPr>
            <a:r>
              <a:rPr lang="en-US" sz="1400" b="0" dirty="0">
                <a:solidFill>
                  <a:schemeClr val="tx1"/>
                </a:solidFill>
              </a:rPr>
              <a:t>Number of likes: 45</a:t>
            </a:r>
          </a:p>
          <a:p>
            <a:pPr marL="742950" lvl="1" indent="-285750">
              <a:buFont typeface="Arial" panose="020B0604020202020204" pitchFamily="34" charset="0"/>
              <a:buChar char="•"/>
            </a:pPr>
            <a:r>
              <a:rPr lang="en-US" sz="1400" b="0" dirty="0">
                <a:solidFill>
                  <a:schemeClr val="tx1"/>
                </a:solidFill>
              </a:rPr>
              <a:t>Number of saves: 1</a:t>
            </a:r>
          </a:p>
          <a:p>
            <a:pPr marL="742950" lvl="1" indent="-285750">
              <a:buFont typeface="Arial" panose="020B0604020202020204" pitchFamily="34" charset="0"/>
              <a:buChar char="•"/>
            </a:pPr>
            <a:r>
              <a:rPr lang="en-US" sz="1400" b="0" dirty="0">
                <a:solidFill>
                  <a:schemeClr val="tx1"/>
                </a:solidFill>
              </a:rPr>
              <a:t>Number of comments: 1</a:t>
            </a:r>
          </a:p>
        </p:txBody>
      </p:sp>
      <p:sp>
        <p:nvSpPr>
          <p:cNvPr id="23" name="Text Placeholder 2">
            <a:extLst>
              <a:ext uri="{FF2B5EF4-FFF2-40B4-BE49-F238E27FC236}">
                <a16:creationId xmlns:a16="http://schemas.microsoft.com/office/drawing/2014/main" id="{7CC3786C-9B40-9358-1762-E3880EF7DD87}"/>
              </a:ext>
            </a:extLst>
          </p:cNvPr>
          <p:cNvSpPr txBox="1">
            <a:spLocks/>
          </p:cNvSpPr>
          <p:nvPr/>
        </p:nvSpPr>
        <p:spPr>
          <a:xfrm>
            <a:off x="1695093" y="5483368"/>
            <a:ext cx="4800600" cy="38832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sz="1800" u="sng" dirty="0"/>
              <a:t>Twitter (x): </a:t>
            </a:r>
            <a:r>
              <a:rPr lang="en-US" sz="1400" b="0" dirty="0"/>
              <a:t>@</a:t>
            </a:r>
            <a:r>
              <a:rPr lang="en-US" sz="1400" b="0" dirty="0" err="1"/>
              <a:t>franklinparksin</a:t>
            </a:r>
            <a:endParaRPr lang="en-US" sz="1400" b="0" dirty="0"/>
          </a:p>
          <a:p>
            <a:pPr marL="285750" indent="-285750">
              <a:buFont typeface="Arial" panose="020B0604020202020204" pitchFamily="34" charset="0"/>
              <a:buChar char="•"/>
            </a:pPr>
            <a:r>
              <a:rPr lang="en-US" sz="1200" dirty="0"/>
              <a:t>Follower Count: 1,059 (+2)</a:t>
            </a:r>
          </a:p>
          <a:p>
            <a:pPr marL="285750" indent="-285750">
              <a:buFont typeface="Arial" panose="020B0604020202020204" pitchFamily="34" charset="0"/>
              <a:buChar char="•"/>
            </a:pPr>
            <a:r>
              <a:rPr lang="en-US" sz="1200" dirty="0"/>
              <a:t>Most liked post: Holiday lighting video</a:t>
            </a:r>
          </a:p>
          <a:p>
            <a:pPr marL="742950" lvl="1" indent="-285750">
              <a:buFont typeface="Arial" panose="020B0604020202020204" pitchFamily="34" charset="0"/>
              <a:buChar char="•"/>
            </a:pPr>
            <a:r>
              <a:rPr lang="en-US" sz="1400" b="0" dirty="0">
                <a:solidFill>
                  <a:schemeClr val="tx1"/>
                </a:solidFill>
              </a:rPr>
              <a:t>Number of Likes: 12</a:t>
            </a:r>
          </a:p>
          <a:p>
            <a:pPr marL="742950" lvl="1" indent="-285750">
              <a:buFont typeface="Arial" panose="020B0604020202020204" pitchFamily="34" charset="0"/>
              <a:buChar char="•"/>
            </a:pPr>
            <a:r>
              <a:rPr lang="en-US" sz="1400" b="0" dirty="0">
                <a:solidFill>
                  <a:schemeClr val="tx1"/>
                </a:solidFill>
              </a:rPr>
              <a:t>Number of Impressions: 600</a:t>
            </a:r>
          </a:p>
          <a:p>
            <a:pPr marL="742950" lvl="1" indent="-285750">
              <a:buFont typeface="Arial" panose="020B0604020202020204" pitchFamily="34" charset="0"/>
              <a:buChar char="•"/>
            </a:pPr>
            <a:r>
              <a:rPr lang="en-US" sz="1400" b="0" dirty="0">
                <a:solidFill>
                  <a:schemeClr val="tx1"/>
                </a:solidFill>
              </a:rPr>
              <a:t>Number of replies: 1</a:t>
            </a:r>
          </a:p>
        </p:txBody>
      </p:sp>
      <p:pic>
        <p:nvPicPr>
          <p:cNvPr id="25" name="Picture 24">
            <a:extLst>
              <a:ext uri="{FF2B5EF4-FFF2-40B4-BE49-F238E27FC236}">
                <a16:creationId xmlns:a16="http://schemas.microsoft.com/office/drawing/2014/main" id="{17516E64-99BB-5419-5E28-DBF9797FA4C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09402" y="2733754"/>
            <a:ext cx="603815" cy="732301"/>
          </a:xfrm>
          <a:prstGeom prst="rect">
            <a:avLst/>
          </a:prstGeom>
        </p:spPr>
      </p:pic>
      <p:pic>
        <p:nvPicPr>
          <p:cNvPr id="30" name="Picture 29">
            <a:extLst>
              <a:ext uri="{FF2B5EF4-FFF2-40B4-BE49-F238E27FC236}">
                <a16:creationId xmlns:a16="http://schemas.microsoft.com/office/drawing/2014/main" id="{03C0BAA9-6059-18E2-8CE1-3C66EEB4760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72210" y="3932546"/>
            <a:ext cx="731725" cy="731725"/>
          </a:xfrm>
          <a:prstGeom prst="rect">
            <a:avLst/>
          </a:prstGeom>
        </p:spPr>
      </p:pic>
      <p:sp>
        <p:nvSpPr>
          <p:cNvPr id="32" name="Rounded Rectangle 31">
            <a:extLst>
              <a:ext uri="{FF2B5EF4-FFF2-40B4-BE49-F238E27FC236}">
                <a16:creationId xmlns:a16="http://schemas.microsoft.com/office/drawing/2014/main" id="{AE85C218-1A6A-086B-0748-D2903F2B4615}"/>
              </a:ext>
            </a:extLst>
          </p:cNvPr>
          <p:cNvSpPr/>
          <p:nvPr/>
        </p:nvSpPr>
        <p:spPr>
          <a:xfrm>
            <a:off x="4111570" y="6008314"/>
            <a:ext cx="3200400" cy="643238"/>
          </a:xfrm>
          <a:prstGeom prst="roundRect">
            <a:avLst/>
          </a:prstGeom>
          <a:solidFill>
            <a:schemeClr val="accent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t>As of Jan 7</a:t>
            </a:r>
            <a:r>
              <a:rPr lang="en-US" sz="2400" baseline="30000" dirty="0"/>
              <a:t>th</a:t>
            </a:r>
            <a:r>
              <a:rPr lang="en-US" sz="2400" dirty="0"/>
              <a:t> </a:t>
            </a:r>
          </a:p>
        </p:txBody>
      </p:sp>
    </p:spTree>
    <p:extLst>
      <p:ext uri="{BB962C8B-B14F-4D97-AF65-F5344CB8AC3E}">
        <p14:creationId xmlns:p14="http://schemas.microsoft.com/office/powerpoint/2010/main" val="32409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E2D07F-B64B-41FC-B278-29CDA27A98BD}"/>
              </a:ext>
            </a:extLst>
          </p:cNvPr>
          <p:cNvPicPr>
            <a:picLocks noChangeAspect="1"/>
          </p:cNvPicPr>
          <p:nvPr/>
        </p:nvPicPr>
        <p:blipFill rotWithShape="1">
          <a:blip r:embed="rId2"/>
          <a:srcRect l="21758" t="19194" r="5138" b="8278"/>
          <a:stretch/>
        </p:blipFill>
        <p:spPr>
          <a:xfrm>
            <a:off x="0" y="-25029"/>
            <a:ext cx="12192000" cy="6908058"/>
          </a:xfrm>
          <a:prstGeom prst="rect">
            <a:avLst/>
          </a:prstGeom>
        </p:spPr>
      </p:pic>
    </p:spTree>
    <p:extLst>
      <p:ext uri="{BB962C8B-B14F-4D97-AF65-F5344CB8AC3E}">
        <p14:creationId xmlns:p14="http://schemas.microsoft.com/office/powerpoint/2010/main" val="233733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B5FE4-0200-4EA7-B8AD-BB9EBE22CE1B}"/>
              </a:ext>
            </a:extLst>
          </p:cNvPr>
          <p:cNvPicPr>
            <a:picLocks noChangeAspect="1"/>
          </p:cNvPicPr>
          <p:nvPr/>
        </p:nvPicPr>
        <p:blipFill>
          <a:blip r:embed="rId2"/>
          <a:stretch>
            <a:fillRect/>
          </a:stretch>
        </p:blipFill>
        <p:spPr>
          <a:xfrm>
            <a:off x="401950" y="1071521"/>
            <a:ext cx="5426093" cy="5426093"/>
          </a:xfrm>
          <a:prstGeom prst="rect">
            <a:avLst/>
          </a:prstGeom>
        </p:spPr>
      </p:pic>
      <p:pic>
        <p:nvPicPr>
          <p:cNvPr id="5" name="Picture 4">
            <a:extLst>
              <a:ext uri="{FF2B5EF4-FFF2-40B4-BE49-F238E27FC236}">
                <a16:creationId xmlns:a16="http://schemas.microsoft.com/office/drawing/2014/main" id="{99BC6774-ABB8-4F55-A771-C8EF6C3411E7}"/>
              </a:ext>
            </a:extLst>
          </p:cNvPr>
          <p:cNvPicPr>
            <a:picLocks noChangeAspect="1"/>
          </p:cNvPicPr>
          <p:nvPr/>
        </p:nvPicPr>
        <p:blipFill>
          <a:blip r:embed="rId3"/>
          <a:stretch>
            <a:fillRect/>
          </a:stretch>
        </p:blipFill>
        <p:spPr>
          <a:xfrm>
            <a:off x="6096000" y="111989"/>
            <a:ext cx="3398282" cy="3398282"/>
          </a:xfrm>
          <a:prstGeom prst="rect">
            <a:avLst/>
          </a:prstGeom>
        </p:spPr>
      </p:pic>
      <p:pic>
        <p:nvPicPr>
          <p:cNvPr id="6" name="Picture 5">
            <a:extLst>
              <a:ext uri="{FF2B5EF4-FFF2-40B4-BE49-F238E27FC236}">
                <a16:creationId xmlns:a16="http://schemas.microsoft.com/office/drawing/2014/main" id="{63E9C6B0-9B93-4C96-8092-7434C8C8CDB8}"/>
              </a:ext>
            </a:extLst>
          </p:cNvPr>
          <p:cNvPicPr>
            <a:picLocks noChangeAspect="1"/>
          </p:cNvPicPr>
          <p:nvPr/>
        </p:nvPicPr>
        <p:blipFill>
          <a:blip r:embed="rId4"/>
          <a:stretch>
            <a:fillRect/>
          </a:stretch>
        </p:blipFill>
        <p:spPr>
          <a:xfrm>
            <a:off x="8720029" y="3550153"/>
            <a:ext cx="3307847" cy="3307847"/>
          </a:xfrm>
          <a:prstGeom prst="rect">
            <a:avLst/>
          </a:prstGeom>
        </p:spPr>
      </p:pic>
      <p:sp>
        <p:nvSpPr>
          <p:cNvPr id="7" name="TextBox 6">
            <a:extLst>
              <a:ext uri="{FF2B5EF4-FFF2-40B4-BE49-F238E27FC236}">
                <a16:creationId xmlns:a16="http://schemas.microsoft.com/office/drawing/2014/main" id="{45892FFB-3E29-475F-AEA0-292DDFB34DC6}"/>
              </a:ext>
            </a:extLst>
          </p:cNvPr>
          <p:cNvSpPr txBox="1"/>
          <p:nvPr/>
        </p:nvSpPr>
        <p:spPr>
          <a:xfrm>
            <a:off x="2528835" y="240524"/>
            <a:ext cx="3567165"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Promoted 2025 rental bookings on social media. </a:t>
            </a:r>
          </a:p>
        </p:txBody>
      </p:sp>
      <p:sp>
        <p:nvSpPr>
          <p:cNvPr id="10" name="Arrow: Up 9">
            <a:extLst>
              <a:ext uri="{FF2B5EF4-FFF2-40B4-BE49-F238E27FC236}">
                <a16:creationId xmlns:a16="http://schemas.microsoft.com/office/drawing/2014/main" id="{70284195-4288-4D61-8159-990F718CFCE5}"/>
              </a:ext>
            </a:extLst>
          </p:cNvPr>
          <p:cNvSpPr/>
          <p:nvPr/>
        </p:nvSpPr>
        <p:spPr>
          <a:xfrm rot="10800000">
            <a:off x="2197240" y="323330"/>
            <a:ext cx="331595" cy="683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FCE611C-9B61-4DDF-9ACB-A58A6EB840CC}"/>
              </a:ext>
            </a:extLst>
          </p:cNvPr>
          <p:cNvSpPr txBox="1"/>
          <p:nvPr/>
        </p:nvSpPr>
        <p:spPr>
          <a:xfrm>
            <a:off x="9494282" y="907231"/>
            <a:ext cx="2582426"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Created and promoted a Recreation Programs survey</a:t>
            </a:r>
          </a:p>
        </p:txBody>
      </p:sp>
      <p:sp>
        <p:nvSpPr>
          <p:cNvPr id="12" name="Arrow: Bent 11">
            <a:extLst>
              <a:ext uri="{FF2B5EF4-FFF2-40B4-BE49-F238E27FC236}">
                <a16:creationId xmlns:a16="http://schemas.microsoft.com/office/drawing/2014/main" id="{397F9D3B-F207-4A29-97B1-7CCF18D2A66C}"/>
              </a:ext>
            </a:extLst>
          </p:cNvPr>
          <p:cNvSpPr/>
          <p:nvPr/>
        </p:nvSpPr>
        <p:spPr>
          <a:xfrm flipH="1">
            <a:off x="9619887" y="308214"/>
            <a:ext cx="1165608" cy="6011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46EDD404-5DE4-4078-9D37-C954709EA6DE}"/>
              </a:ext>
            </a:extLst>
          </p:cNvPr>
          <p:cNvSpPr txBox="1"/>
          <p:nvPr/>
        </p:nvSpPr>
        <p:spPr>
          <a:xfrm>
            <a:off x="6196483" y="4280746"/>
            <a:ext cx="2733153"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Helped implement and promote a monthly fitness challenge program. </a:t>
            </a:r>
          </a:p>
        </p:txBody>
      </p:sp>
      <p:sp>
        <p:nvSpPr>
          <p:cNvPr id="14" name="Arrow: Left 13">
            <a:extLst>
              <a:ext uri="{FF2B5EF4-FFF2-40B4-BE49-F238E27FC236}">
                <a16:creationId xmlns:a16="http://schemas.microsoft.com/office/drawing/2014/main" id="{ABC9D686-1809-4640-BCE0-66E018CF471A}"/>
              </a:ext>
            </a:extLst>
          </p:cNvPr>
          <p:cNvSpPr/>
          <p:nvPr/>
        </p:nvSpPr>
        <p:spPr>
          <a:xfrm rot="10800000">
            <a:off x="7365442" y="5204076"/>
            <a:ext cx="1264152" cy="3416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70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FITNESS </a:t>
            </a:r>
            <a:br>
              <a:rPr lang="en-US" sz="4000" dirty="0">
                <a:latin typeface="Arial Rounded MT Bold" panose="020F0704030504030204" pitchFamily="34" charset="0"/>
              </a:rPr>
            </a:br>
            <a:r>
              <a:rPr lang="en-US" sz="4000" dirty="0">
                <a:latin typeface="Arial Rounded MT Bold" panose="020F0704030504030204" pitchFamily="34" charset="0"/>
              </a:rPr>
              <a:t>AND </a:t>
            </a:r>
            <a:br>
              <a:rPr lang="en-US" sz="4000" dirty="0">
                <a:latin typeface="Arial Rounded MT Bold" panose="020F0704030504030204" pitchFamily="34" charset="0"/>
              </a:rPr>
            </a:br>
            <a:r>
              <a:rPr lang="en-US" sz="4000" dirty="0">
                <a:latin typeface="Arial Rounded MT Bold" panose="020F0704030504030204" pitchFamily="34" charset="0"/>
              </a:rPr>
              <a:t>AQUATICS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59740" y="442545"/>
            <a:ext cx="6752019" cy="5715001"/>
          </a:xfrm>
        </p:spPr>
        <p:txBody>
          <a:bodyPr>
            <a:normAutofit fontScale="92500" lnSpcReduction="10000"/>
          </a:bodyPr>
          <a:lstStyle/>
          <a:p>
            <a:pPr marL="0" indent="0">
              <a:buNone/>
            </a:pPr>
            <a:r>
              <a:rPr lang="en-US" b="1" i="1" u="sng" dirty="0">
                <a:solidFill>
                  <a:schemeClr val="accent2"/>
                </a:solidFill>
                <a:latin typeface="Calibri" panose="020F0502020204030204" pitchFamily="34" charset="0"/>
                <a:cs typeface="Calibri" panose="020F0502020204030204" pitchFamily="34" charset="0"/>
              </a:rPr>
              <a:t>Aquatics </a:t>
            </a:r>
            <a:endParaRPr lang="en-US" dirty="0">
              <a:solidFill>
                <a:schemeClr val="accent2"/>
              </a:solidFill>
              <a:latin typeface="Calibri" panose="020F0502020204030204" pitchFamily="34" charset="0"/>
              <a:cs typeface="Calibri" panose="020F0502020204030204" pitchFamily="34" charset="0"/>
            </a:endParaRPr>
          </a:p>
          <a:p>
            <a:r>
              <a:rPr lang="en-US" dirty="0">
                <a:solidFill>
                  <a:schemeClr val="accent2"/>
                </a:solidFill>
                <a:latin typeface="Calibri" panose="020F0502020204030204" pitchFamily="34" charset="0"/>
                <a:cs typeface="Calibri" panose="020F0502020204030204" pitchFamily="34" charset="0"/>
              </a:rPr>
              <a:t>As of now, we have 19 returning guards actively starting the re-hire process.</a:t>
            </a:r>
          </a:p>
          <a:p>
            <a:pPr lvl="0"/>
            <a:r>
              <a:rPr lang="en-US" dirty="0">
                <a:solidFill>
                  <a:schemeClr val="accent2"/>
                </a:solidFill>
                <a:latin typeface="Calibri" panose="020F0502020204030204" pitchFamily="34" charset="0"/>
                <a:cs typeface="Calibri" panose="020F0502020204030204" pitchFamily="34" charset="0"/>
              </a:rPr>
              <a:t>Lifeguarding Classes and Returning Guard Skills Checks are being scheduled and waiting on the schools for date confirmations.  </a:t>
            </a:r>
          </a:p>
          <a:p>
            <a:pPr marL="0" indent="0">
              <a:buNone/>
            </a:pPr>
            <a:r>
              <a:rPr lang="en-US" b="1" i="1" dirty="0">
                <a:solidFill>
                  <a:schemeClr val="accent2"/>
                </a:solidFill>
                <a:latin typeface="Calibri" panose="020F0502020204030204" pitchFamily="34" charset="0"/>
                <a:cs typeface="Calibri" panose="020F0502020204030204" pitchFamily="34" charset="0"/>
              </a:rPr>
              <a:t> </a:t>
            </a:r>
            <a:endParaRPr lang="en-US" dirty="0">
              <a:solidFill>
                <a:schemeClr val="accent2"/>
              </a:solidFill>
              <a:latin typeface="Calibri" panose="020F0502020204030204" pitchFamily="34" charset="0"/>
              <a:cs typeface="Calibri" panose="020F0502020204030204" pitchFamily="34" charset="0"/>
            </a:endParaRPr>
          </a:p>
          <a:p>
            <a:pPr marL="0" lvl="0" indent="0">
              <a:buNone/>
            </a:pPr>
            <a:r>
              <a:rPr lang="en-US" b="1" i="1" u="sng" dirty="0">
                <a:solidFill>
                  <a:schemeClr val="accent2"/>
                </a:solidFill>
                <a:latin typeface="Calibri" panose="020F0502020204030204" pitchFamily="34" charset="0"/>
                <a:cs typeface="Calibri" panose="020F0502020204030204" pitchFamily="34" charset="0"/>
              </a:rPr>
              <a:t>Group Fitness Classes</a:t>
            </a:r>
            <a:endParaRPr lang="en-US" dirty="0">
              <a:solidFill>
                <a:schemeClr val="accent2"/>
              </a:solidFill>
              <a:latin typeface="Calibri" panose="020F0502020204030204" pitchFamily="34" charset="0"/>
              <a:cs typeface="Calibri" panose="020F0502020204030204" pitchFamily="34" charset="0"/>
            </a:endParaRPr>
          </a:p>
          <a:p>
            <a:r>
              <a:rPr lang="en-US" dirty="0">
                <a:solidFill>
                  <a:schemeClr val="accent2"/>
                </a:solidFill>
                <a:latin typeface="Calibri" panose="020F0502020204030204" pitchFamily="34" charset="0"/>
                <a:cs typeface="Calibri" panose="020F0502020204030204" pitchFamily="34" charset="0"/>
              </a:rPr>
              <a:t>Platinum Zumba, Aqua 2.0, Total Body Reset, </a:t>
            </a:r>
            <a:r>
              <a:rPr lang="en-US" dirty="0" err="1">
                <a:solidFill>
                  <a:schemeClr val="accent2"/>
                </a:solidFill>
                <a:latin typeface="Calibri" panose="020F0502020204030204" pitchFamily="34" charset="0"/>
                <a:cs typeface="Calibri" panose="020F0502020204030204" pitchFamily="34" charset="0"/>
              </a:rPr>
              <a:t>CycleFit</a:t>
            </a:r>
            <a:r>
              <a:rPr lang="en-US" dirty="0">
                <a:solidFill>
                  <a:schemeClr val="accent2"/>
                </a:solidFill>
                <a:latin typeface="Calibri" panose="020F0502020204030204" pitchFamily="34" charset="0"/>
                <a:cs typeface="Calibri" panose="020F0502020204030204" pitchFamily="34" charset="0"/>
              </a:rPr>
              <a:t>, and Zumba Toning</a:t>
            </a:r>
          </a:p>
          <a:p>
            <a:pPr marL="342900" marR="0" lvl="0" indent="-342900">
              <a:spcBef>
                <a:spcPts val="0"/>
              </a:spcBef>
              <a:spcAft>
                <a:spcPts val="0"/>
              </a:spcAft>
              <a:buFont typeface="Symbol" panose="05050102010706020507" pitchFamily="18" charset="2"/>
              <a:buChar char=""/>
            </a:pPr>
            <a:endParaRPr lang="en-US" sz="24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Alfonso </a:t>
            </a:r>
          </a:p>
        </p:txBody>
      </p:sp>
    </p:spTree>
    <p:extLst>
      <p:ext uri="{BB962C8B-B14F-4D97-AF65-F5344CB8AC3E}">
        <p14:creationId xmlns:p14="http://schemas.microsoft.com/office/powerpoint/2010/main" val="304344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r>
              <a:rPr lang="en-US" sz="4000" dirty="0">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85525" y="160774"/>
            <a:ext cx="6719144" cy="7355393"/>
          </a:xfrm>
        </p:spPr>
        <p:txBody>
          <a:bodyPr>
            <a:normAutofit/>
          </a:bodyPr>
          <a:lstStyle/>
          <a:p>
            <a:pPr marL="0" indent="0">
              <a:buNone/>
            </a:pPr>
            <a:r>
              <a:rPr lang="en-US" sz="4300" b="1" i="1" u="sng" dirty="0">
                <a:solidFill>
                  <a:schemeClr val="accent2"/>
                </a:solidFill>
                <a:latin typeface="Calibri" panose="020F0502020204030204" pitchFamily="34" charset="0"/>
                <a:cs typeface="Calibri" panose="020F0502020204030204" pitchFamily="34" charset="0"/>
              </a:rPr>
              <a:t>KICKAPOO KIDS CAMP  </a:t>
            </a:r>
            <a:endParaRPr lang="en-US" sz="4300" dirty="0">
              <a:solidFill>
                <a:schemeClr val="accent2"/>
              </a:solidFill>
              <a:latin typeface="Calibri" panose="020F0502020204030204" pitchFamily="34" charset="0"/>
              <a:cs typeface="Calibri" panose="020F0502020204030204" pitchFamily="34" charset="0"/>
            </a:endParaRPr>
          </a:p>
          <a:p>
            <a:pPr lvl="0"/>
            <a:r>
              <a:rPr lang="en-US" sz="1800" dirty="0">
                <a:solidFill>
                  <a:schemeClr val="accent2"/>
                </a:solidFill>
                <a:latin typeface="Calibri" panose="020F0502020204030204" pitchFamily="34" charset="0"/>
                <a:cs typeface="Calibri" panose="020F0502020204030204" pitchFamily="34" charset="0"/>
              </a:rPr>
              <a:t>I sent out the registration email reminder to over 400 emails. Followed up by many emails from people who would love information about KKC. </a:t>
            </a:r>
          </a:p>
          <a:p>
            <a:pPr lvl="0"/>
            <a:r>
              <a:rPr lang="en-US" sz="1800" dirty="0">
                <a:solidFill>
                  <a:schemeClr val="accent2"/>
                </a:solidFill>
                <a:latin typeface="Calibri" panose="020F0502020204030204" pitchFamily="34" charset="0"/>
                <a:cs typeface="Calibri" panose="020F0502020204030204" pitchFamily="34" charset="0"/>
              </a:rPr>
              <a:t>I have also received over 20 applicants for new counselors and 12 returners so far.</a:t>
            </a: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a:p>
            <a:pPr lvl="0"/>
            <a:endParaRPr lang="en-US" sz="43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graphicFrame>
        <p:nvGraphicFramePr>
          <p:cNvPr id="9" name="Object 8">
            <a:extLst>
              <a:ext uri="{FF2B5EF4-FFF2-40B4-BE49-F238E27FC236}">
                <a16:creationId xmlns:a16="http://schemas.microsoft.com/office/drawing/2014/main" id="{34E21031-76B7-4414-87F8-80768949C02D}"/>
              </a:ext>
            </a:extLst>
          </p:cNvPr>
          <p:cNvGraphicFramePr>
            <a:graphicFrameLocks noChangeAspect="1"/>
          </p:cNvGraphicFramePr>
          <p:nvPr>
            <p:extLst>
              <p:ext uri="{D42A27DB-BD31-4B8C-83A1-F6EECF244321}">
                <p14:modId xmlns:p14="http://schemas.microsoft.com/office/powerpoint/2010/main" val="1122085894"/>
              </p:ext>
            </p:extLst>
          </p:nvPr>
        </p:nvGraphicFramePr>
        <p:xfrm>
          <a:off x="1862500" y="2611862"/>
          <a:ext cx="4158016" cy="4158016"/>
        </p:xfrm>
        <a:graphic>
          <a:graphicData uri="http://schemas.openxmlformats.org/presentationml/2006/ole">
            <mc:AlternateContent xmlns:mc="http://schemas.openxmlformats.org/markup-compatibility/2006">
              <mc:Choice xmlns:v="urn:schemas-microsoft-com:vml" Requires="v">
                <p:oleObj spid="_x0000_s1027" name="Acrobat Document" r:id="rId3" imgW="7715154" imgH="7715250" progId="Acrobat.Document.DC">
                  <p:embed/>
                </p:oleObj>
              </mc:Choice>
              <mc:Fallback>
                <p:oleObj name="Acrobat Document" r:id="rId3" imgW="7715154" imgH="7715250" progId="Acrobat.Document.DC">
                  <p:embed/>
                  <p:pic>
                    <p:nvPicPr>
                      <p:cNvPr id="0" name=""/>
                      <p:cNvPicPr/>
                      <p:nvPr/>
                    </p:nvPicPr>
                    <p:blipFill>
                      <a:blip r:embed="rId4"/>
                      <a:stretch>
                        <a:fillRect/>
                      </a:stretch>
                    </p:blipFill>
                    <p:spPr>
                      <a:xfrm>
                        <a:off x="1862500" y="2611862"/>
                        <a:ext cx="4158016" cy="4158016"/>
                      </a:xfrm>
                      <a:prstGeom prst="rect">
                        <a:avLst/>
                      </a:prstGeom>
                    </p:spPr>
                  </p:pic>
                </p:oleObj>
              </mc:Fallback>
            </mc:AlternateContent>
          </a:graphicData>
        </a:graphic>
      </p:graphicFrame>
    </p:spTree>
    <p:extLst>
      <p:ext uri="{BB962C8B-B14F-4D97-AF65-F5344CB8AC3E}">
        <p14:creationId xmlns:p14="http://schemas.microsoft.com/office/powerpoint/2010/main" val="130863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r>
              <a:rPr lang="en-US" sz="4000" dirty="0">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340031" y="295643"/>
            <a:ext cx="6841038" cy="6446801"/>
          </a:xfrm>
        </p:spPr>
        <p:txBody>
          <a:bodyPr>
            <a:normAutofit lnSpcReduction="10000"/>
          </a:bodyPr>
          <a:lstStyle/>
          <a:p>
            <a:pPr marL="0" indent="0">
              <a:buNone/>
            </a:pPr>
            <a:r>
              <a:rPr lang="en-US" sz="1800" b="1" i="1" u="sng" dirty="0">
                <a:solidFill>
                  <a:schemeClr val="accent2"/>
                </a:solidFill>
                <a:latin typeface="Calibri" panose="020F0502020204030204" pitchFamily="34" charset="0"/>
                <a:cs typeface="Calibri" panose="020F0502020204030204" pitchFamily="34" charset="0"/>
              </a:rPr>
              <a:t>COMMUNITY GARDEN </a:t>
            </a:r>
          </a:p>
          <a:p>
            <a:r>
              <a:rPr lang="en-US" sz="1800" dirty="0">
                <a:solidFill>
                  <a:schemeClr val="accent2"/>
                </a:solidFill>
                <a:latin typeface="Calibri" panose="020F0502020204030204" pitchFamily="34" charset="0"/>
                <a:cs typeface="Calibri" panose="020F0502020204030204" pitchFamily="34" charset="0"/>
              </a:rPr>
              <a:t>Currently looking over the packet agreement for the community garden and the guidelines that are in place. </a:t>
            </a:r>
          </a:p>
          <a:p>
            <a:pPr marL="0" indent="0">
              <a:buNone/>
            </a:pPr>
            <a:endParaRPr lang="en-US" sz="1800" b="1" i="1" u="sng" dirty="0">
              <a:solidFill>
                <a:schemeClr val="accent2"/>
              </a:solidFill>
              <a:latin typeface="Calibri" panose="020F0502020204030204" pitchFamily="34" charset="0"/>
              <a:cs typeface="Calibri" panose="020F0502020204030204" pitchFamily="34" charset="0"/>
            </a:endParaRPr>
          </a:p>
          <a:p>
            <a:pPr marL="0" indent="0">
              <a:buNone/>
            </a:pPr>
            <a:r>
              <a:rPr lang="en-US" sz="1800" b="1" i="1" u="sng" dirty="0">
                <a:solidFill>
                  <a:schemeClr val="accent2"/>
                </a:solidFill>
                <a:latin typeface="Calibri" panose="020F0502020204030204" pitchFamily="34" charset="0"/>
                <a:cs typeface="Calibri" panose="020F0502020204030204" pitchFamily="34" charset="0"/>
              </a:rPr>
              <a:t>OUR TOWN PLAYERS</a:t>
            </a:r>
            <a:endParaRPr lang="en-US" sz="1800" dirty="0">
              <a:solidFill>
                <a:schemeClr val="accent2"/>
              </a:solidFill>
              <a:latin typeface="Calibri" panose="020F0502020204030204" pitchFamily="34" charset="0"/>
              <a:cs typeface="Calibri" panose="020F0502020204030204" pitchFamily="34" charset="0"/>
            </a:endParaRPr>
          </a:p>
          <a:p>
            <a:pPr lvl="0"/>
            <a:r>
              <a:rPr lang="en-US" sz="1800" dirty="0">
                <a:solidFill>
                  <a:schemeClr val="accent2"/>
                </a:solidFill>
                <a:latin typeface="Calibri" panose="020F0502020204030204" pitchFamily="34" charset="0"/>
                <a:cs typeface="Calibri" panose="020F0502020204030204" pitchFamily="34" charset="0"/>
              </a:rPr>
              <a:t>OTP Members are setting up a meeting with Chip and myself to discuss plans for the 2025 show season. The following three shows are confirmed for this year. </a:t>
            </a:r>
          </a:p>
          <a:p>
            <a:pPr lvl="2"/>
            <a:r>
              <a:rPr lang="en-US" sz="1100" i="1" u="sng" dirty="0">
                <a:solidFill>
                  <a:schemeClr val="accent2"/>
                </a:solidFill>
                <a:latin typeface="Calibri" panose="020F0502020204030204" pitchFamily="34" charset="0"/>
                <a:cs typeface="Calibri" panose="020F0502020204030204" pitchFamily="34" charset="0"/>
              </a:rPr>
              <a:t>A Wedding From Hell</a:t>
            </a:r>
            <a:r>
              <a:rPr lang="en-US" sz="1100" i="1" dirty="0">
                <a:solidFill>
                  <a:schemeClr val="accent2"/>
                </a:solidFill>
                <a:latin typeface="Calibri" panose="020F0502020204030204" pitchFamily="34" charset="0"/>
                <a:cs typeface="Calibri" panose="020F0502020204030204" pitchFamily="34" charset="0"/>
              </a:rPr>
              <a:t>	</a:t>
            </a:r>
          </a:p>
          <a:p>
            <a:pPr lvl="2"/>
            <a:r>
              <a:rPr lang="en-US" sz="1100" i="1" u="sng" dirty="0">
                <a:solidFill>
                  <a:schemeClr val="accent2"/>
                </a:solidFill>
                <a:latin typeface="Calibri" panose="020F0502020204030204" pitchFamily="34" charset="0"/>
                <a:cs typeface="Calibri" panose="020F0502020204030204" pitchFamily="34" charset="0"/>
              </a:rPr>
              <a:t>Our Town</a:t>
            </a:r>
          </a:p>
          <a:p>
            <a:pPr lvl="2"/>
            <a:r>
              <a:rPr lang="en-US" sz="1100" dirty="0">
                <a:solidFill>
                  <a:schemeClr val="accent2"/>
                </a:solidFill>
                <a:latin typeface="Calibri" panose="020F0502020204030204" pitchFamily="34" charset="0"/>
                <a:cs typeface="Calibri" panose="020F0502020204030204" pitchFamily="34" charset="0"/>
              </a:rPr>
              <a:t>An Evening of Shorts and One Acts (Potentially a dinner theater)</a:t>
            </a:r>
          </a:p>
          <a:p>
            <a:pPr marL="914400" lvl="2" indent="0">
              <a:buNone/>
            </a:pPr>
            <a:endParaRPr lang="en-US" sz="1800" dirty="0">
              <a:solidFill>
                <a:schemeClr val="accent2"/>
              </a:solidFill>
              <a:latin typeface="Calibri" panose="020F0502020204030204" pitchFamily="34" charset="0"/>
              <a:cs typeface="Calibri" panose="020F0502020204030204" pitchFamily="34" charset="0"/>
            </a:endParaRPr>
          </a:p>
          <a:p>
            <a:pPr marL="0" indent="0">
              <a:buNone/>
            </a:pPr>
            <a:r>
              <a:rPr lang="en-US" sz="1700" b="1" i="1" u="sng" dirty="0">
                <a:solidFill>
                  <a:schemeClr val="accent2"/>
                </a:solidFill>
                <a:latin typeface="Calibri" panose="020F0502020204030204" pitchFamily="34" charset="0"/>
                <a:cs typeface="Calibri" panose="020F0502020204030204" pitchFamily="34" charset="0"/>
              </a:rPr>
              <a:t>PRESCHOOL PLAY</a:t>
            </a:r>
            <a:endParaRPr lang="en-US" sz="1700" dirty="0">
              <a:solidFill>
                <a:schemeClr val="accent2"/>
              </a:solidFill>
              <a:latin typeface="Calibri" panose="020F0502020204030204" pitchFamily="34" charset="0"/>
              <a:cs typeface="Calibri" panose="020F0502020204030204" pitchFamily="34" charset="0"/>
            </a:endParaRPr>
          </a:p>
          <a:p>
            <a:pPr lvl="0"/>
            <a:r>
              <a:rPr lang="en-US" sz="1700" dirty="0">
                <a:solidFill>
                  <a:schemeClr val="accent2"/>
                </a:solidFill>
                <a:latin typeface="Calibri" panose="020F0502020204030204" pitchFamily="34" charset="0"/>
                <a:cs typeface="Calibri" panose="020F0502020204030204" pitchFamily="34" charset="0"/>
              </a:rPr>
              <a:t>Its is still going amazing! Victoria is doing great at promoting it on our social medias. </a:t>
            </a:r>
          </a:p>
          <a:p>
            <a:pPr lvl="0"/>
            <a:endParaRPr lang="en-US" sz="1700" dirty="0">
              <a:solidFill>
                <a:schemeClr val="accent2"/>
              </a:solidFill>
              <a:latin typeface="Calibri" panose="020F0502020204030204" pitchFamily="34" charset="0"/>
              <a:cs typeface="Calibri" panose="020F0502020204030204" pitchFamily="34" charset="0"/>
            </a:endParaRPr>
          </a:p>
          <a:p>
            <a:pPr marL="0" lvl="0" indent="0">
              <a:buNone/>
            </a:pPr>
            <a:r>
              <a:rPr lang="en-US" sz="1700" b="1" u="sng" dirty="0">
                <a:solidFill>
                  <a:schemeClr val="accent2"/>
                </a:solidFill>
                <a:latin typeface="Calibri" panose="020F0502020204030204" pitchFamily="34" charset="0"/>
                <a:cs typeface="Calibri" panose="020F0502020204030204" pitchFamily="34" charset="0"/>
              </a:rPr>
              <a:t>PAAC and Art Programming</a:t>
            </a:r>
          </a:p>
          <a:p>
            <a:r>
              <a:rPr lang="en-US" sz="1700" dirty="0">
                <a:solidFill>
                  <a:schemeClr val="accent2"/>
                </a:solidFill>
                <a:latin typeface="Calibri" panose="020F0502020204030204" pitchFamily="34" charset="0"/>
                <a:cs typeface="Calibri" panose="020F0502020204030204" pitchFamily="34" charset="0"/>
              </a:rPr>
              <a:t>I am working with PAAC to have some more painting classes with Greg Potter. PAAC has a meeting next week to discuss other Art Programming around the city with this partnership. </a:t>
            </a:r>
          </a:p>
          <a:p>
            <a:pPr lvl="0"/>
            <a:endParaRPr lang="en-US" sz="11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spTree>
    <p:extLst>
      <p:ext uri="{BB962C8B-B14F-4D97-AF65-F5344CB8AC3E}">
        <p14:creationId xmlns:p14="http://schemas.microsoft.com/office/powerpoint/2010/main" val="230151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err="1">
                <a:latin typeface="Arial Rounded MT Bold" panose="020F0704030504030204" pitchFamily="34" charset="0"/>
              </a:rPr>
              <a:t>RecreatioN</a:t>
            </a:r>
            <a:r>
              <a:rPr lang="en-US" sz="4000" dirty="0">
                <a:latin typeface="Arial Rounded MT Bold" panose="020F0704030504030204" pitchFamily="34" charset="0"/>
              </a:rPr>
              <a:t>, </a:t>
            </a:r>
            <a:br>
              <a:rPr lang="en-US" sz="4000" dirty="0">
                <a:latin typeface="Arial Rounded MT Bold" panose="020F0704030504030204" pitchFamily="34" charset="0"/>
              </a:rPr>
            </a:br>
            <a:r>
              <a:rPr lang="en-US" sz="4000" dirty="0">
                <a:latin typeface="Arial Rounded MT Bold" panose="020F0704030504030204" pitchFamily="34" charset="0"/>
              </a:rPr>
              <a:t>Events, &amp;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290945" y="154394"/>
            <a:ext cx="6933820" cy="6703606"/>
          </a:xfrm>
        </p:spPr>
        <p:txBody>
          <a:bodyPr>
            <a:normAutofit fontScale="32500" lnSpcReduction="20000"/>
          </a:bodyPr>
          <a:lstStyle/>
          <a:p>
            <a:r>
              <a:rPr lang="en-US" sz="4900" dirty="0">
                <a:solidFill>
                  <a:schemeClr val="accent2"/>
                </a:solidFill>
                <a:latin typeface="Calibri" panose="020F0502020204030204" pitchFamily="34" charset="0"/>
                <a:cs typeface="Calibri" panose="020F0502020204030204" pitchFamily="34" charset="0"/>
              </a:rPr>
              <a:t>Random Acts of Kindness Food Drive- To celebrate Random Act Kindness Day on February 17</a:t>
            </a:r>
            <a:r>
              <a:rPr lang="en-US" sz="4900" baseline="30000" dirty="0">
                <a:solidFill>
                  <a:schemeClr val="accent2"/>
                </a:solidFill>
                <a:latin typeface="Calibri" panose="020F0502020204030204" pitchFamily="34" charset="0"/>
                <a:cs typeface="Calibri" panose="020F0502020204030204" pitchFamily="34" charset="0"/>
              </a:rPr>
              <a:t>th</a:t>
            </a:r>
            <a:r>
              <a:rPr lang="en-US" sz="4900" dirty="0">
                <a:solidFill>
                  <a:schemeClr val="accent2"/>
                </a:solidFill>
                <a:latin typeface="Calibri" panose="020F0502020204030204" pitchFamily="34" charset="0"/>
                <a:cs typeface="Calibri" panose="020F0502020204030204" pitchFamily="34" charset="0"/>
              </a:rPr>
              <a:t>, we will be setting up bins to accept donations for a food drive to donate to the Interchurch Food pantry of Johnson County. Looking to have donation bins setup in the rec center lobby starting January 27</a:t>
            </a:r>
            <a:r>
              <a:rPr lang="en-US" sz="4900" baseline="30000" dirty="0">
                <a:solidFill>
                  <a:schemeClr val="accent2"/>
                </a:solidFill>
                <a:latin typeface="Calibri" panose="020F0502020204030204" pitchFamily="34" charset="0"/>
                <a:cs typeface="Calibri" panose="020F0502020204030204" pitchFamily="34" charset="0"/>
              </a:rPr>
              <a:t>th</a:t>
            </a:r>
            <a:r>
              <a:rPr lang="en-US" sz="4900" dirty="0">
                <a:solidFill>
                  <a:schemeClr val="accent2"/>
                </a:solidFill>
                <a:latin typeface="Calibri" panose="020F0502020204030204" pitchFamily="34" charset="0"/>
                <a:cs typeface="Calibri" panose="020F0502020204030204" pitchFamily="34" charset="0"/>
              </a:rPr>
              <a:t> and items will be donated on February 17</a:t>
            </a:r>
            <a:r>
              <a:rPr lang="en-US" sz="4900" baseline="30000" dirty="0">
                <a:solidFill>
                  <a:schemeClr val="accent2"/>
                </a:solidFill>
                <a:latin typeface="Calibri" panose="020F0502020204030204" pitchFamily="34" charset="0"/>
                <a:cs typeface="Calibri" panose="020F0502020204030204" pitchFamily="34" charset="0"/>
              </a:rPr>
              <a:t>th</a:t>
            </a:r>
            <a:r>
              <a:rPr lang="en-US" sz="4900" dirty="0">
                <a:solidFill>
                  <a:schemeClr val="accent2"/>
                </a:solidFill>
                <a:latin typeface="Calibri" panose="020F0502020204030204" pitchFamily="34" charset="0"/>
                <a:cs typeface="Calibri" panose="020F0502020204030204" pitchFamily="34" charset="0"/>
              </a:rPr>
              <a:t>.</a:t>
            </a:r>
          </a:p>
          <a:p>
            <a:pPr marL="0" indent="0">
              <a:buNone/>
            </a:pPr>
            <a:r>
              <a:rPr lang="en-US" sz="4900" dirty="0">
                <a:solidFill>
                  <a:schemeClr val="accent2"/>
                </a:solidFill>
                <a:latin typeface="Calibri" panose="020F0502020204030204" pitchFamily="34" charset="0"/>
                <a:cs typeface="Calibri" panose="020F0502020204030204" pitchFamily="34" charset="0"/>
              </a:rPr>
              <a:t> </a:t>
            </a:r>
          </a:p>
          <a:p>
            <a:r>
              <a:rPr lang="en-US" sz="4900" dirty="0">
                <a:solidFill>
                  <a:schemeClr val="accent2"/>
                </a:solidFill>
                <a:latin typeface="Calibri" panose="020F0502020204030204" pitchFamily="34" charset="0"/>
                <a:cs typeface="Calibri" panose="020F0502020204030204" pitchFamily="34" charset="0"/>
              </a:rPr>
              <a:t>Winter Euchre Tournament- Holding another Euchre Tournament on February 20</a:t>
            </a:r>
            <a:r>
              <a:rPr lang="en-US" sz="4900" baseline="30000" dirty="0">
                <a:solidFill>
                  <a:schemeClr val="accent2"/>
                </a:solidFill>
                <a:latin typeface="Calibri" panose="020F0502020204030204" pitchFamily="34" charset="0"/>
                <a:cs typeface="Calibri" panose="020F0502020204030204" pitchFamily="34" charset="0"/>
              </a:rPr>
              <a:t>th</a:t>
            </a:r>
            <a:r>
              <a:rPr lang="en-US" sz="4900" dirty="0">
                <a:solidFill>
                  <a:schemeClr val="accent2"/>
                </a:solidFill>
                <a:latin typeface="Calibri" panose="020F0502020204030204" pitchFamily="34" charset="0"/>
                <a:cs typeface="Calibri" panose="020F0502020204030204" pitchFamily="34" charset="0"/>
              </a:rPr>
              <a:t>.</a:t>
            </a:r>
          </a:p>
          <a:p>
            <a:pPr marL="0" indent="0">
              <a:buNone/>
            </a:pPr>
            <a:r>
              <a:rPr lang="en-US" sz="4900" dirty="0">
                <a:solidFill>
                  <a:schemeClr val="accent2"/>
                </a:solidFill>
                <a:latin typeface="Calibri" panose="020F0502020204030204" pitchFamily="34" charset="0"/>
                <a:cs typeface="Calibri" panose="020F0502020204030204" pitchFamily="34" charset="0"/>
              </a:rPr>
              <a:t> </a:t>
            </a:r>
          </a:p>
          <a:p>
            <a:r>
              <a:rPr lang="en-US" sz="4900" dirty="0">
                <a:solidFill>
                  <a:schemeClr val="accent2"/>
                </a:solidFill>
                <a:latin typeface="Calibri" panose="020F0502020204030204" pitchFamily="34" charset="0"/>
                <a:cs typeface="Calibri" panose="020F0502020204030204" pitchFamily="34" charset="0"/>
              </a:rPr>
              <a:t>Hikes with Tykes programs for March are planned out. Working on plans for the April sessions now.</a:t>
            </a:r>
          </a:p>
          <a:p>
            <a:pPr marL="0" indent="0">
              <a:buNone/>
            </a:pPr>
            <a:r>
              <a:rPr lang="en-US" sz="4900" dirty="0">
                <a:solidFill>
                  <a:schemeClr val="accent2"/>
                </a:solidFill>
                <a:latin typeface="Calibri" panose="020F0502020204030204" pitchFamily="34" charset="0"/>
                <a:cs typeface="Calibri" panose="020F0502020204030204" pitchFamily="34" charset="0"/>
              </a:rPr>
              <a:t> </a:t>
            </a:r>
          </a:p>
          <a:p>
            <a:r>
              <a:rPr lang="en-US" sz="4900" dirty="0">
                <a:solidFill>
                  <a:schemeClr val="accent2"/>
                </a:solidFill>
                <a:latin typeface="Calibri" panose="020F0502020204030204" pitchFamily="34" charset="0"/>
                <a:cs typeface="Calibri" panose="020F0502020204030204" pitchFamily="34" charset="0"/>
              </a:rPr>
              <a:t>Pottery basics- Still looking for a new instructor to hold this class again. Will ask the public arts council if they have known any artists that may be interested if I don’t have any art students from Franklin College who are interested.</a:t>
            </a:r>
          </a:p>
          <a:p>
            <a:pPr marL="0" indent="0">
              <a:buNone/>
            </a:pPr>
            <a:endParaRPr lang="en-US" sz="4900" dirty="0">
              <a:solidFill>
                <a:schemeClr val="accent2"/>
              </a:solidFill>
              <a:latin typeface="Calibri" panose="020F0502020204030204" pitchFamily="34" charset="0"/>
              <a:cs typeface="Calibri" panose="020F0502020204030204" pitchFamily="34" charset="0"/>
            </a:endParaRPr>
          </a:p>
          <a:p>
            <a:r>
              <a:rPr lang="en-US" sz="4900" dirty="0">
                <a:solidFill>
                  <a:schemeClr val="accent2"/>
                </a:solidFill>
                <a:latin typeface="Calibri" panose="020F0502020204030204" pitchFamily="34" charset="0"/>
                <a:cs typeface="Calibri" panose="020F0502020204030204" pitchFamily="34" charset="0"/>
              </a:rPr>
              <a:t>Adult Beginners Ballet- Class will start in April and go through May. Ballet instructor is interested in doing a class in the fall as well if the Spring class is successful.</a:t>
            </a:r>
          </a:p>
          <a:p>
            <a:pPr marL="0" indent="0">
              <a:buNone/>
            </a:pPr>
            <a:endParaRPr lang="en-US" sz="4900" dirty="0">
              <a:solidFill>
                <a:schemeClr val="accent2"/>
              </a:solidFill>
              <a:latin typeface="Calibri" panose="020F0502020204030204" pitchFamily="34" charset="0"/>
              <a:cs typeface="Calibri" panose="020F0502020204030204" pitchFamily="34" charset="0"/>
            </a:endParaRPr>
          </a:p>
          <a:p>
            <a:r>
              <a:rPr lang="en-US" sz="4900" dirty="0">
                <a:solidFill>
                  <a:schemeClr val="accent2"/>
                </a:solidFill>
                <a:latin typeface="Calibri" panose="020F0502020204030204" pitchFamily="34" charset="0"/>
                <a:cs typeface="Calibri" panose="020F0502020204030204" pitchFamily="34" charset="0"/>
              </a:rPr>
              <a:t>Woodcarving class will be a 6 week class with both an adult and child session. Confirmed the instructors availability to have the class in August-September. Working on creating a materials list with costs included with the instructor so I can create a budget and program price.</a:t>
            </a:r>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-Nick </a:t>
            </a:r>
          </a:p>
        </p:txBody>
      </p:sp>
    </p:spTree>
    <p:extLst>
      <p:ext uri="{BB962C8B-B14F-4D97-AF65-F5344CB8AC3E}">
        <p14:creationId xmlns:p14="http://schemas.microsoft.com/office/powerpoint/2010/main" val="174368270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
  <TotalTime>144</TotalTime>
  <Words>1103</Words>
  <Application>Microsoft Office PowerPoint</Application>
  <PresentationFormat>Widescreen</PresentationFormat>
  <Paragraphs>125</Paragraphs>
  <Slides>11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Arial</vt:lpstr>
      <vt:lpstr>Arial Rounded MT Bold</vt:lpstr>
      <vt:lpstr>Calibri</vt:lpstr>
      <vt:lpstr>Gill Sans MT</vt:lpstr>
      <vt:lpstr>Impact</vt:lpstr>
      <vt:lpstr>Symbol</vt:lpstr>
      <vt:lpstr>Times New Roman</vt:lpstr>
      <vt:lpstr>Badge</vt:lpstr>
      <vt:lpstr>Adobe Acrobat Document</vt:lpstr>
      <vt:lpstr>PowerPoint Presentation</vt:lpstr>
      <vt:lpstr>FACILITY Reservations </vt:lpstr>
      <vt:lpstr>Marketing</vt:lpstr>
      <vt:lpstr>PowerPoint Presentation</vt:lpstr>
      <vt:lpstr>PowerPoint Presentation</vt:lpstr>
      <vt:lpstr>FITNESS  AND  AQUATICS </vt:lpstr>
      <vt:lpstr>Recreation pROGRAMS </vt:lpstr>
      <vt:lpstr>Recreation pROGRAMS </vt:lpstr>
      <vt:lpstr>RecreatioN,  Events, &amp; pROGRAMS </vt:lpstr>
      <vt:lpstr>Community events </vt:lpstr>
      <vt:lpstr>HUMAN RESOURCES REPORT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Victoria Ratliff</dc:creator>
  <cp:lastModifiedBy>Courtney Johnson</cp:lastModifiedBy>
  <cp:revision>17</cp:revision>
  <dcterms:created xsi:type="dcterms:W3CDTF">2024-05-13T14:20:53Z</dcterms:created>
  <dcterms:modified xsi:type="dcterms:W3CDTF">2025-01-09T18:18:02Z</dcterms:modified>
</cp:coreProperties>
</file>