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9" r:id="rId2"/>
    <p:sldId id="263" r:id="rId3"/>
    <p:sldId id="274" r:id="rId4"/>
    <p:sldId id="279" r:id="rId5"/>
    <p:sldId id="268" r:id="rId6"/>
    <p:sldId id="277" r:id="rId7"/>
    <p:sldId id="269" r:id="rId8"/>
    <p:sldId id="270" r:id="rId9"/>
    <p:sldId id="271"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10"/>
    <p:restoredTop sz="96405"/>
  </p:normalViewPr>
  <p:slideViewPr>
    <p:cSldViewPr snapToGrid="0">
      <p:cViewPr varScale="1">
        <p:scale>
          <a:sx n="64" d="100"/>
          <a:sy n="64" d="100"/>
        </p:scale>
        <p:origin x="4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3/20/2025</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7144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639456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95521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11698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3/20/2025</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00838671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3/20/2025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292732825"/>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3/20/2025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833640921"/>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3/20/2025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9660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3/20/2025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36057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3/20/2025</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5325136"/>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3/20/2025</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659225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3/20/2025</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62606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hyperlink" Target="http://revistas.ufcg.edu.br/ch/index.php/Leia/index?fbclid=IwAR14-uRVpZLtzoLGWPqk4vYrlFtbkhlLwKceDbh02_MMfsXXSAfbzn8_DF4" TargetMode="External"/><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pngimg.com/download/19795" TargetMode="External"/><Relationship Id="rId5" Type="http://schemas.openxmlformats.org/officeDocument/2006/relationships/image" Target="../media/image7.png"/><Relationship Id="rId10" Type="http://schemas.openxmlformats.org/officeDocument/2006/relationships/hyperlink" Target="https://pngimg.com/download/94160" TargetMode="External"/><Relationship Id="rId4" Type="http://schemas.openxmlformats.org/officeDocument/2006/relationships/hyperlink" Target="https://pixabay.com/en/facebook-icon-symbol-media-3383596/" TargetMode="Externa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A440B8-CBAB-E0CE-9B13-592BAD15F202}"/>
              </a:ext>
            </a:extLst>
          </p:cNvPr>
          <p:cNvSpPr>
            <a:spLocks noGrp="1"/>
          </p:cNvSpPr>
          <p:nvPr>
            <p:ph type="subTitle" idx="1"/>
          </p:nvPr>
        </p:nvSpPr>
        <p:spPr/>
        <p:txBody>
          <a:bodyPr>
            <a:normAutofit fontScale="85000" lnSpcReduction="10000"/>
          </a:bodyPr>
          <a:lstStyle/>
          <a:p>
            <a:r>
              <a:rPr lang="en-US" sz="3200" b="0" dirty="0">
                <a:latin typeface="Arial Rounded MT Bold" panose="020F0704030504030204" pitchFamily="34" charset="0"/>
              </a:rPr>
              <a:t>March 2025 Park board Meeting</a:t>
            </a:r>
          </a:p>
        </p:txBody>
      </p:sp>
      <p:sp>
        <p:nvSpPr>
          <p:cNvPr id="12" name="Rectangle 1">
            <a:extLst>
              <a:ext uri="{FF2B5EF4-FFF2-40B4-BE49-F238E27FC236}">
                <a16:creationId xmlns:a16="http://schemas.microsoft.com/office/drawing/2014/main" id="{D456CD0C-CF39-487E-9229-1132A48AE6D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extBox 14">
            <a:extLst>
              <a:ext uri="{FF2B5EF4-FFF2-40B4-BE49-F238E27FC236}">
                <a16:creationId xmlns:a16="http://schemas.microsoft.com/office/drawing/2014/main" id="{A957A555-98C5-4784-A21D-85A86ED781A3}"/>
              </a:ext>
            </a:extLst>
          </p:cNvPr>
          <p:cNvSpPr txBox="1"/>
          <p:nvPr/>
        </p:nvSpPr>
        <p:spPr>
          <a:xfrm>
            <a:off x="4042218" y="1885950"/>
            <a:ext cx="4391025" cy="2862322"/>
          </a:xfrm>
          <a:prstGeom prst="rect">
            <a:avLst/>
          </a:prstGeom>
          <a:noFill/>
        </p:spPr>
        <p:txBody>
          <a:bodyPr wrap="square" rtlCol="0">
            <a:spAutoFit/>
          </a:bodyPr>
          <a:lstStyle/>
          <a:p>
            <a:pPr algn="ctr"/>
            <a:r>
              <a:rPr lang="en-US" sz="6000" dirty="0">
                <a:latin typeface="Arial Rounded MT Bold" panose="020F0704030504030204" pitchFamily="34" charset="0"/>
              </a:rPr>
              <a:t>Franklin Parks and Recreation </a:t>
            </a:r>
          </a:p>
        </p:txBody>
      </p:sp>
    </p:spTree>
    <p:extLst>
      <p:ext uri="{BB962C8B-B14F-4D97-AF65-F5344CB8AC3E}">
        <p14:creationId xmlns:p14="http://schemas.microsoft.com/office/powerpoint/2010/main" val="433841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2C12F-EA23-FAC4-2D23-242B45501BFC}"/>
              </a:ext>
            </a:extLst>
          </p:cNvPr>
          <p:cNvSpPr>
            <a:spLocks noGrp="1"/>
          </p:cNvSpPr>
          <p:nvPr>
            <p:ph type="title"/>
          </p:nvPr>
        </p:nvSpPr>
        <p:spPr>
          <a:xfrm>
            <a:off x="7344276" y="2232329"/>
            <a:ext cx="5054266" cy="1196671"/>
          </a:xfrm>
        </p:spPr>
        <p:txBody>
          <a:bodyPr>
            <a:noAutofit/>
          </a:bodyPr>
          <a:lstStyle/>
          <a:p>
            <a:pPr algn="ctr"/>
            <a:r>
              <a:rPr lang="en-US" sz="4000" dirty="0">
                <a:latin typeface="Arial Rounded MT Bold" panose="020F0704030504030204" pitchFamily="34" charset="0"/>
              </a:rPr>
              <a:t>FACILITY Reservations </a:t>
            </a:r>
          </a:p>
        </p:txBody>
      </p:sp>
      <p:sp>
        <p:nvSpPr>
          <p:cNvPr id="3" name="Content Placeholder 2">
            <a:extLst>
              <a:ext uri="{FF2B5EF4-FFF2-40B4-BE49-F238E27FC236}">
                <a16:creationId xmlns:a16="http://schemas.microsoft.com/office/drawing/2014/main" id="{01B67E77-C192-E719-1DCF-4B3A53257197}"/>
              </a:ext>
            </a:extLst>
          </p:cNvPr>
          <p:cNvSpPr>
            <a:spLocks noGrp="1"/>
          </p:cNvSpPr>
          <p:nvPr>
            <p:ph idx="1"/>
          </p:nvPr>
        </p:nvSpPr>
        <p:spPr>
          <a:xfrm>
            <a:off x="1037749" y="760578"/>
            <a:ext cx="6306527" cy="4140172"/>
          </a:xfrm>
        </p:spPr>
        <p:txBody>
          <a:bodyPr>
            <a:normAutofit fontScale="25000" lnSpcReduction="20000"/>
          </a:bodyPr>
          <a:lstStyle/>
          <a:p>
            <a:pPr lvl="0"/>
            <a:r>
              <a:rPr lang="en-US" sz="8000" dirty="0">
                <a:solidFill>
                  <a:schemeClr val="accent2">
                    <a:lumMod val="75000"/>
                  </a:schemeClr>
                </a:solidFill>
                <a:latin typeface="Calibri" panose="020F0502020204030204" pitchFamily="34" charset="0"/>
                <a:cs typeface="Calibri" panose="020F0502020204030204" pitchFamily="34" charset="0"/>
              </a:rPr>
              <a:t>Holly and I are in the middle of hiring for concessions. We are having a staff of 35 employees between Scott Park and the Pool. The Scott Park season starts on April 12</a:t>
            </a:r>
            <a:r>
              <a:rPr lang="en-US" sz="8000" baseline="30000" dirty="0">
                <a:solidFill>
                  <a:schemeClr val="accent2">
                    <a:lumMod val="75000"/>
                  </a:schemeClr>
                </a:solidFill>
                <a:latin typeface="Calibri" panose="020F0502020204030204" pitchFamily="34" charset="0"/>
                <a:cs typeface="Calibri" panose="020F0502020204030204" pitchFamily="34" charset="0"/>
              </a:rPr>
              <a:t>th</a:t>
            </a:r>
            <a:r>
              <a:rPr lang="en-US" sz="8000" dirty="0">
                <a:solidFill>
                  <a:schemeClr val="accent2">
                    <a:lumMod val="75000"/>
                  </a:schemeClr>
                </a:solidFill>
                <a:latin typeface="Calibri" panose="020F0502020204030204" pitchFamily="34" charset="0"/>
                <a:cs typeface="Calibri" panose="020F0502020204030204" pitchFamily="34" charset="0"/>
              </a:rPr>
              <a:t> so we are having all returning staff get their stuff done soon to get them ready for that season and then all new hires will be on the payroll after that. </a:t>
            </a:r>
          </a:p>
          <a:p>
            <a:pPr lvl="0"/>
            <a:r>
              <a:rPr lang="en-US" sz="8000" dirty="0">
                <a:solidFill>
                  <a:schemeClr val="accent2">
                    <a:lumMod val="75000"/>
                  </a:schemeClr>
                </a:solidFill>
                <a:latin typeface="Calibri" panose="020F0502020204030204" pitchFamily="34" charset="0"/>
                <a:cs typeface="Calibri" panose="020F0502020204030204" pitchFamily="34" charset="0"/>
              </a:rPr>
              <a:t>The Pool concession stand is about ready will all of the changes and then we will start getting that cleaned up and ready for training at the beginning of May.</a:t>
            </a:r>
          </a:p>
          <a:p>
            <a:pPr lvl="0"/>
            <a:r>
              <a:rPr lang="en-US" sz="8000" dirty="0">
                <a:solidFill>
                  <a:schemeClr val="accent2">
                    <a:lumMod val="75000"/>
                  </a:schemeClr>
                </a:solidFill>
                <a:latin typeface="Calibri" panose="020F0502020204030204" pitchFamily="34" charset="0"/>
                <a:cs typeface="Calibri" panose="020F0502020204030204" pitchFamily="34" charset="0"/>
              </a:rPr>
              <a:t>I am helping get all of the lifeguards hired for this summer since the Aquatics Coordinator is leaving. I’ve been going through those applications and trying to get that staff ready for summer as well. We are looking at hiring around 27 lifeguards this year.</a:t>
            </a:r>
          </a:p>
          <a:p>
            <a:pPr lvl="0"/>
            <a:r>
              <a:rPr lang="en-US" sz="8000" dirty="0">
                <a:solidFill>
                  <a:schemeClr val="accent2">
                    <a:lumMod val="75000"/>
                  </a:schemeClr>
                </a:solidFill>
                <a:latin typeface="Calibri" panose="020F0502020204030204" pitchFamily="34" charset="0"/>
                <a:cs typeface="Calibri" panose="020F0502020204030204" pitchFamily="34" charset="0"/>
              </a:rPr>
              <a:t>All outdoor rentals will be starting the last weekend in April. Park restrooms have been opened for the year so maintenance will be getting shelters and picnic sites ready to start being reserved in the next month.</a:t>
            </a:r>
          </a:p>
          <a:p>
            <a:pPr marL="342900" marR="0" lvl="0" indent="-342900">
              <a:spcBef>
                <a:spcPts val="0"/>
              </a:spcBef>
              <a:spcAft>
                <a:spcPts val="0"/>
              </a:spcAft>
              <a:buFont typeface="Symbol" panose="05050102010706020507" pitchFamily="18" charset="2"/>
              <a:buChar char=""/>
            </a:pPr>
            <a:endParaRPr lang="en-US" sz="1400" dirty="0">
              <a:solidFill>
                <a:schemeClr val="accent2"/>
              </a:solidFill>
              <a:latin typeface="Calibri" panose="020F0502020204030204" pitchFamily="34" charset="0"/>
              <a:ea typeface="Calibri" panose="020F0502020204030204" pitchFamily="34" charset="0"/>
            </a:endParaRPr>
          </a:p>
        </p:txBody>
      </p:sp>
      <p:sp>
        <p:nvSpPr>
          <p:cNvPr id="4" name="Text Placeholder 3">
            <a:extLst>
              <a:ext uri="{FF2B5EF4-FFF2-40B4-BE49-F238E27FC236}">
                <a16:creationId xmlns:a16="http://schemas.microsoft.com/office/drawing/2014/main" id="{8FDAE7A2-8D7B-D71E-3BDD-C162F6DC4485}"/>
              </a:ext>
            </a:extLst>
          </p:cNvPr>
          <p:cNvSpPr>
            <a:spLocks noGrp="1"/>
          </p:cNvSpPr>
          <p:nvPr>
            <p:ph type="body" sz="half" idx="2"/>
          </p:nvPr>
        </p:nvSpPr>
        <p:spPr>
          <a:xfrm>
            <a:off x="9709485" y="5475136"/>
            <a:ext cx="3092115" cy="4164164"/>
          </a:xfrm>
        </p:spPr>
        <p:txBody>
          <a:bodyPr>
            <a:normAutofit/>
          </a:bodyPr>
          <a:lstStyle/>
          <a:p>
            <a:r>
              <a:rPr lang="en-US" sz="4400" dirty="0"/>
              <a:t>- Jamie </a:t>
            </a:r>
          </a:p>
        </p:txBody>
      </p:sp>
    </p:spTree>
    <p:extLst>
      <p:ext uri="{BB962C8B-B14F-4D97-AF65-F5344CB8AC3E}">
        <p14:creationId xmlns:p14="http://schemas.microsoft.com/office/powerpoint/2010/main" val="2357550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53BBB8-A619-4E9C-8F51-48D2CB2F2E43}"/>
              </a:ext>
            </a:extLst>
          </p:cNvPr>
          <p:cNvPicPr>
            <a:picLocks noChangeAspect="1"/>
          </p:cNvPicPr>
          <p:nvPr/>
        </p:nvPicPr>
        <p:blipFill>
          <a:blip r:embed="rId2"/>
          <a:stretch>
            <a:fillRect/>
          </a:stretch>
        </p:blipFill>
        <p:spPr>
          <a:xfrm>
            <a:off x="4994833" y="372535"/>
            <a:ext cx="4582911" cy="5932571"/>
          </a:xfrm>
          <a:prstGeom prst="rect">
            <a:avLst/>
          </a:prstGeom>
        </p:spPr>
      </p:pic>
      <p:pic>
        <p:nvPicPr>
          <p:cNvPr id="8" name="Picture 7">
            <a:extLst>
              <a:ext uri="{FF2B5EF4-FFF2-40B4-BE49-F238E27FC236}">
                <a16:creationId xmlns:a16="http://schemas.microsoft.com/office/drawing/2014/main" id="{86CFFC55-66E3-4EFD-9186-8E2B6B37685E}"/>
              </a:ext>
            </a:extLst>
          </p:cNvPr>
          <p:cNvPicPr>
            <a:picLocks noChangeAspect="1"/>
          </p:cNvPicPr>
          <p:nvPr/>
        </p:nvPicPr>
        <p:blipFill>
          <a:blip r:embed="rId3"/>
          <a:stretch>
            <a:fillRect/>
          </a:stretch>
        </p:blipFill>
        <p:spPr>
          <a:xfrm>
            <a:off x="9256571" y="175689"/>
            <a:ext cx="2513182" cy="3253311"/>
          </a:xfrm>
          <a:prstGeom prst="rect">
            <a:avLst/>
          </a:prstGeom>
        </p:spPr>
      </p:pic>
      <p:pic>
        <p:nvPicPr>
          <p:cNvPr id="10" name="Picture 9">
            <a:extLst>
              <a:ext uri="{FF2B5EF4-FFF2-40B4-BE49-F238E27FC236}">
                <a16:creationId xmlns:a16="http://schemas.microsoft.com/office/drawing/2014/main" id="{491CE037-BECE-4157-BFB8-EE60AD575C1E}"/>
              </a:ext>
            </a:extLst>
          </p:cNvPr>
          <p:cNvPicPr>
            <a:picLocks noChangeAspect="1"/>
          </p:cNvPicPr>
          <p:nvPr/>
        </p:nvPicPr>
        <p:blipFill rotWithShape="1">
          <a:blip r:embed="rId4"/>
          <a:srcRect l="4185" t="2649" b="5625"/>
          <a:stretch/>
        </p:blipFill>
        <p:spPr>
          <a:xfrm>
            <a:off x="9256571" y="3626948"/>
            <a:ext cx="2513182" cy="3114445"/>
          </a:xfrm>
          <a:prstGeom prst="rect">
            <a:avLst/>
          </a:prstGeom>
        </p:spPr>
      </p:pic>
      <p:sp>
        <p:nvSpPr>
          <p:cNvPr id="11" name="TextBox 10">
            <a:extLst>
              <a:ext uri="{FF2B5EF4-FFF2-40B4-BE49-F238E27FC236}">
                <a16:creationId xmlns:a16="http://schemas.microsoft.com/office/drawing/2014/main" id="{179306DE-6562-46A1-A041-4F797F1353F2}"/>
              </a:ext>
            </a:extLst>
          </p:cNvPr>
          <p:cNvSpPr txBox="1"/>
          <p:nvPr/>
        </p:nvSpPr>
        <p:spPr>
          <a:xfrm>
            <a:off x="2433303" y="97178"/>
            <a:ext cx="2108159" cy="2954655"/>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Newsletter stats- (March Newsletter, sent Feb. 26</a:t>
            </a:r>
            <a:r>
              <a:rPr lang="en-US" sz="1400" baseline="30000" dirty="0">
                <a:latin typeface="Calibri" panose="020F0502020204030204" pitchFamily="34" charset="0"/>
                <a:cs typeface="Calibri" panose="020F0502020204030204" pitchFamily="34" charset="0"/>
              </a:rPr>
              <a:t>th</a:t>
            </a:r>
            <a:r>
              <a:rPr lang="en-US" sz="1400" dirty="0">
                <a:latin typeface="Calibri" panose="020F0502020204030204" pitchFamily="34" charset="0"/>
                <a:cs typeface="Calibri" panose="020F0502020204030204" pitchFamily="34" charset="0"/>
              </a:rPr>
              <a:t>)</a:t>
            </a:r>
          </a:p>
          <a:p>
            <a:r>
              <a:rPr lang="en-US" sz="1400" dirty="0">
                <a:latin typeface="Calibri" panose="020F0502020204030204" pitchFamily="34" charset="0"/>
                <a:cs typeface="Calibri" panose="020F0502020204030204" pitchFamily="34" charset="0"/>
              </a:rPr>
              <a:t> </a:t>
            </a:r>
          </a:p>
          <a:p>
            <a:r>
              <a:rPr lang="en-US" sz="1400" dirty="0">
                <a:latin typeface="Calibri" panose="020F0502020204030204" pitchFamily="34" charset="0"/>
                <a:cs typeface="Calibri" panose="020F0502020204030204" pitchFamily="34" charset="0"/>
              </a:rPr>
              <a:t>Sent: 3569</a:t>
            </a:r>
          </a:p>
          <a:p>
            <a:r>
              <a:rPr lang="en-US" sz="1400" dirty="0">
                <a:latin typeface="Calibri" panose="020F0502020204030204" pitchFamily="34" charset="0"/>
                <a:cs typeface="Calibri" panose="020F0502020204030204" pitchFamily="34" charset="0"/>
              </a:rPr>
              <a:t>Opened: 1641 (49%)</a:t>
            </a:r>
          </a:p>
          <a:p>
            <a:r>
              <a:rPr lang="en-US" sz="1400" dirty="0">
                <a:latin typeface="Calibri" panose="020F0502020204030204" pitchFamily="34" charset="0"/>
                <a:cs typeface="Calibri" panose="020F0502020204030204" pitchFamily="34" charset="0"/>
              </a:rPr>
              <a:t>Clicked: 134 (8%)</a:t>
            </a:r>
          </a:p>
          <a:p>
            <a:r>
              <a:rPr lang="en-US" sz="1400" dirty="0">
                <a:latin typeface="Calibri" panose="020F0502020204030204" pitchFamily="34" charset="0"/>
                <a:cs typeface="Calibri" panose="020F0502020204030204" pitchFamily="34" charset="0"/>
              </a:rPr>
              <a:t>Most opened links:</a:t>
            </a:r>
          </a:p>
          <a:p>
            <a:pPr lvl="0"/>
            <a:r>
              <a:rPr lang="en-US" sz="1400" dirty="0">
                <a:latin typeface="Calibri" panose="020F0502020204030204" pitchFamily="34" charset="0"/>
                <a:cs typeface="Calibri" panose="020F0502020204030204" pitchFamily="34" charset="0"/>
              </a:rPr>
              <a:t>Summer Concert Series Flyer</a:t>
            </a:r>
          </a:p>
          <a:p>
            <a:pPr lvl="0"/>
            <a:r>
              <a:rPr lang="en-US" sz="1400" dirty="0">
                <a:latin typeface="Calibri" panose="020F0502020204030204" pitchFamily="34" charset="0"/>
                <a:cs typeface="Calibri" panose="020F0502020204030204" pitchFamily="34" charset="0"/>
              </a:rPr>
              <a:t>March Fitness Calendar</a:t>
            </a:r>
          </a:p>
          <a:p>
            <a:pPr lvl="0"/>
            <a:r>
              <a:rPr lang="en-US" sz="1400" dirty="0">
                <a:latin typeface="Calibri" panose="020F0502020204030204" pitchFamily="34" charset="0"/>
                <a:cs typeface="Calibri" panose="020F0502020204030204" pitchFamily="34" charset="0"/>
              </a:rPr>
              <a:t>Chair Zumba</a:t>
            </a:r>
          </a:p>
          <a:p>
            <a:pPr lvl="0"/>
            <a:r>
              <a:rPr lang="en-US" sz="1400" dirty="0">
                <a:latin typeface="Calibri" panose="020F0502020204030204" pitchFamily="34" charset="0"/>
                <a:cs typeface="Calibri" panose="020F0502020204030204" pitchFamily="34" charset="0"/>
              </a:rPr>
              <a:t>Adult Ballet</a:t>
            </a:r>
          </a:p>
          <a:p>
            <a:endParaRPr lang="en-US" dirty="0"/>
          </a:p>
        </p:txBody>
      </p:sp>
      <p:sp>
        <p:nvSpPr>
          <p:cNvPr id="7" name="Oval 6">
            <a:extLst>
              <a:ext uri="{FF2B5EF4-FFF2-40B4-BE49-F238E27FC236}">
                <a16:creationId xmlns:a16="http://schemas.microsoft.com/office/drawing/2014/main" id="{C1361373-532F-4A04-93BF-EDF29F930D89}"/>
              </a:ext>
            </a:extLst>
          </p:cNvPr>
          <p:cNvSpPr/>
          <p:nvPr/>
        </p:nvSpPr>
        <p:spPr>
          <a:xfrm>
            <a:off x="1844758" y="2700205"/>
            <a:ext cx="915301" cy="145758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D7A9AE7-FA9F-4316-8E20-301FAF93571D}"/>
              </a:ext>
            </a:extLst>
          </p:cNvPr>
          <p:cNvPicPr>
            <a:picLocks noChangeAspect="1"/>
          </p:cNvPicPr>
          <p:nvPr/>
        </p:nvPicPr>
        <p:blipFill rotWithShape="1">
          <a:blip r:embed="rId5"/>
          <a:srcRect l="6020" t="142" r="4912" b="142"/>
          <a:stretch/>
        </p:blipFill>
        <p:spPr>
          <a:xfrm>
            <a:off x="98982" y="312492"/>
            <a:ext cx="2290690" cy="5914238"/>
          </a:xfrm>
          <a:prstGeom prst="rect">
            <a:avLst/>
          </a:prstGeom>
        </p:spPr>
      </p:pic>
      <p:sp>
        <p:nvSpPr>
          <p:cNvPr id="3" name="Arrow: Bent 2">
            <a:extLst>
              <a:ext uri="{FF2B5EF4-FFF2-40B4-BE49-F238E27FC236}">
                <a16:creationId xmlns:a16="http://schemas.microsoft.com/office/drawing/2014/main" id="{116E3F9B-6B3F-46FA-B69D-8C5733BC2A49}"/>
              </a:ext>
            </a:extLst>
          </p:cNvPr>
          <p:cNvSpPr/>
          <p:nvPr/>
        </p:nvSpPr>
        <p:spPr>
          <a:xfrm rot="10800000">
            <a:off x="2194907" y="2574419"/>
            <a:ext cx="1583676" cy="69519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86878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72F215-4FD5-4B66-88E7-20B89CCC4FC7}"/>
              </a:ext>
            </a:extLst>
          </p:cNvPr>
          <p:cNvPicPr>
            <a:picLocks noChangeAspect="1"/>
          </p:cNvPicPr>
          <p:nvPr/>
        </p:nvPicPr>
        <p:blipFill>
          <a:blip r:embed="rId2"/>
          <a:stretch>
            <a:fillRect/>
          </a:stretch>
        </p:blipFill>
        <p:spPr>
          <a:xfrm>
            <a:off x="1061133" y="252938"/>
            <a:ext cx="10479932" cy="1713124"/>
          </a:xfrm>
          <a:prstGeom prst="rect">
            <a:avLst/>
          </a:prstGeom>
        </p:spPr>
      </p:pic>
      <p:sp>
        <p:nvSpPr>
          <p:cNvPr id="2" name="Title 1">
            <a:extLst>
              <a:ext uri="{FF2B5EF4-FFF2-40B4-BE49-F238E27FC236}">
                <a16:creationId xmlns:a16="http://schemas.microsoft.com/office/drawing/2014/main" id="{42D93EB9-2D57-4620-91BD-7385F2B21623}"/>
              </a:ext>
            </a:extLst>
          </p:cNvPr>
          <p:cNvSpPr>
            <a:spLocks noGrp="1"/>
          </p:cNvSpPr>
          <p:nvPr>
            <p:ph type="title"/>
          </p:nvPr>
        </p:nvSpPr>
        <p:spPr>
          <a:xfrm>
            <a:off x="5883812" y="683523"/>
            <a:ext cx="1923438" cy="516103"/>
          </a:xfrm>
        </p:spPr>
        <p:txBody>
          <a:bodyPr>
            <a:normAutofit/>
          </a:bodyPr>
          <a:lstStyle/>
          <a:p>
            <a:r>
              <a:rPr lang="en-US" sz="2000" dirty="0">
                <a:solidFill>
                  <a:schemeClr val="accent1"/>
                </a:solidFill>
                <a:latin typeface="Arial Rounded MT Bold" panose="020F0704030504030204" pitchFamily="34" charset="0"/>
              </a:rPr>
              <a:t>- Victoria </a:t>
            </a:r>
          </a:p>
        </p:txBody>
      </p:sp>
      <p:sp>
        <p:nvSpPr>
          <p:cNvPr id="4" name="Rectangle 3">
            <a:extLst>
              <a:ext uri="{FF2B5EF4-FFF2-40B4-BE49-F238E27FC236}">
                <a16:creationId xmlns:a16="http://schemas.microsoft.com/office/drawing/2014/main" id="{FEC1EFB2-ADFA-43C2-9BE9-453FD839CB63}"/>
              </a:ext>
            </a:extLst>
          </p:cNvPr>
          <p:cNvSpPr/>
          <p:nvPr/>
        </p:nvSpPr>
        <p:spPr>
          <a:xfrm>
            <a:off x="2298470" y="1546656"/>
            <a:ext cx="6096000" cy="2031325"/>
          </a:xfrm>
          <a:prstGeom prst="rect">
            <a:avLst/>
          </a:prstGeom>
        </p:spPr>
        <p:txBody>
          <a:bodyPr>
            <a:spAutoFit/>
          </a:bodyPr>
          <a:lstStyle/>
          <a:p>
            <a:r>
              <a:rPr lang="en-US" sz="2000" u="sng" dirty="0">
                <a:latin typeface="Calibri" panose="020F0502020204030204" pitchFamily="34" charset="0"/>
                <a:cs typeface="Calibri" panose="020F0502020204030204" pitchFamily="34" charset="0"/>
              </a:rPr>
              <a:t>Facebook:</a:t>
            </a:r>
          </a:p>
          <a:p>
            <a:r>
              <a:rPr lang="en-US" sz="1600" dirty="0">
                <a:latin typeface="Calibri" panose="020F0502020204030204" pitchFamily="34" charset="0"/>
                <a:cs typeface="Calibri" panose="020F0502020204030204" pitchFamily="34" charset="0"/>
              </a:rPr>
              <a:t>Franklin Parks &amp; Recreation</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Follower Count: 17,807 (+29) </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Like Count: 14,404  (+10)</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Most liked post: Pickleball Nets are officially now up.</a:t>
            </a:r>
          </a:p>
          <a:p>
            <a:pPr marL="742950" lvl="1"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Number of Likes: 105</a:t>
            </a:r>
          </a:p>
          <a:p>
            <a:pPr marL="742950" lvl="1"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Number of shares: 24</a:t>
            </a:r>
          </a:p>
          <a:p>
            <a:pPr marL="742950" lvl="1"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Number of comments: 16</a:t>
            </a:r>
          </a:p>
        </p:txBody>
      </p:sp>
      <p:sp>
        <p:nvSpPr>
          <p:cNvPr id="6" name="Rectangle 5">
            <a:extLst>
              <a:ext uri="{FF2B5EF4-FFF2-40B4-BE49-F238E27FC236}">
                <a16:creationId xmlns:a16="http://schemas.microsoft.com/office/drawing/2014/main" id="{9A45F4C1-E85F-422D-BC6A-D3CC610330D3}"/>
              </a:ext>
            </a:extLst>
          </p:cNvPr>
          <p:cNvSpPr/>
          <p:nvPr/>
        </p:nvSpPr>
        <p:spPr>
          <a:xfrm>
            <a:off x="6845531" y="1546656"/>
            <a:ext cx="6096000" cy="2062103"/>
          </a:xfrm>
          <a:prstGeom prst="rect">
            <a:avLst/>
          </a:prstGeom>
        </p:spPr>
        <p:txBody>
          <a:bodyPr>
            <a:spAutoFit/>
          </a:bodyPr>
          <a:lstStyle/>
          <a:p>
            <a:r>
              <a:rPr lang="en-US" sz="2000" u="sng" dirty="0">
                <a:latin typeface="Calibri" panose="020F0502020204030204" pitchFamily="34" charset="0"/>
                <a:cs typeface="Calibri" panose="020F0502020204030204" pitchFamily="34" charset="0"/>
              </a:rPr>
              <a:t>Instagram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franklinparksin</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Follower Count: 1,869 (+26)</a:t>
            </a:r>
          </a:p>
          <a:p>
            <a:pPr marL="34290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Most liked post: Pickleball Nets are officially now up</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Number of likes: 43</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Number of comments: 0</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Number of Saves: 0</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Accounts reached: 600</a:t>
            </a:r>
          </a:p>
        </p:txBody>
      </p:sp>
      <p:pic>
        <p:nvPicPr>
          <p:cNvPr id="7" name="Content Placeholder 9">
            <a:extLst>
              <a:ext uri="{FF2B5EF4-FFF2-40B4-BE49-F238E27FC236}">
                <a16:creationId xmlns:a16="http://schemas.microsoft.com/office/drawing/2014/main" id="{AD3B6DAF-EF6F-475B-AF78-E86CCC90C55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19218" y="1360560"/>
            <a:ext cx="605502" cy="605502"/>
          </a:xfrm>
          <a:prstGeom prst="rect">
            <a:avLst/>
          </a:prstGeom>
        </p:spPr>
      </p:pic>
      <p:pic>
        <p:nvPicPr>
          <p:cNvPr id="8" name="Picture 7">
            <a:extLst>
              <a:ext uri="{FF2B5EF4-FFF2-40B4-BE49-F238E27FC236}">
                <a16:creationId xmlns:a16="http://schemas.microsoft.com/office/drawing/2014/main" id="{AA313C90-5E83-414B-B5F2-50CBC7CA6A0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096000" y="1331451"/>
            <a:ext cx="635047" cy="634611"/>
          </a:xfrm>
          <a:prstGeom prst="rect">
            <a:avLst/>
          </a:prstGeom>
        </p:spPr>
      </p:pic>
      <p:sp>
        <p:nvSpPr>
          <p:cNvPr id="9" name="Rectangle 8">
            <a:extLst>
              <a:ext uri="{FF2B5EF4-FFF2-40B4-BE49-F238E27FC236}">
                <a16:creationId xmlns:a16="http://schemas.microsoft.com/office/drawing/2014/main" id="{44FBEEF4-2867-49FC-A7B2-582B61C7F258}"/>
              </a:ext>
            </a:extLst>
          </p:cNvPr>
          <p:cNvSpPr/>
          <p:nvPr/>
        </p:nvSpPr>
        <p:spPr>
          <a:xfrm>
            <a:off x="2298470" y="4056091"/>
            <a:ext cx="3797530" cy="1877437"/>
          </a:xfrm>
          <a:prstGeom prst="rect">
            <a:avLst/>
          </a:prstGeom>
        </p:spPr>
        <p:txBody>
          <a:bodyPr wrap="square">
            <a:spAutoFit/>
          </a:bodyPr>
          <a:lstStyle/>
          <a:p>
            <a:r>
              <a:rPr lang="en-US" sz="2000" u="sng" dirty="0">
                <a:latin typeface="Calibri" panose="020F0502020204030204" pitchFamily="34" charset="0"/>
                <a:cs typeface="Calibri" panose="020F0502020204030204" pitchFamily="34" charset="0"/>
              </a:rPr>
              <a:t>Twitter (x): </a:t>
            </a:r>
            <a:r>
              <a:rPr lang="en-US" sz="2000" dirty="0">
                <a:latin typeface="Calibri" panose="020F0502020204030204" pitchFamily="34" charset="0"/>
                <a:cs typeface="Calibri" panose="020F0502020204030204" pitchFamily="34" charset="0"/>
              </a:rPr>
              <a:t>@</a:t>
            </a:r>
            <a:r>
              <a:rPr lang="en-US" sz="2000" dirty="0" err="1">
                <a:latin typeface="Calibri" panose="020F0502020204030204" pitchFamily="34" charset="0"/>
                <a:cs typeface="Calibri" panose="020F0502020204030204" pitchFamily="34" charset="0"/>
              </a:rPr>
              <a:t>franklinparksin</a:t>
            </a: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Follower Count: 1,061 (+2) </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Most liked post: Summer Concert Series Announcement</a:t>
            </a:r>
          </a:p>
          <a:p>
            <a:pPr marL="742950" lvl="1"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Number of Likes: 8</a:t>
            </a:r>
          </a:p>
          <a:p>
            <a:pPr marL="742950" lvl="1"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Number of Impressions: 790</a:t>
            </a:r>
          </a:p>
          <a:p>
            <a:pPr marL="742950" lvl="1"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Number of replies: 0</a:t>
            </a:r>
          </a:p>
        </p:txBody>
      </p:sp>
      <p:pic>
        <p:nvPicPr>
          <p:cNvPr id="10" name="Picture 9">
            <a:extLst>
              <a:ext uri="{FF2B5EF4-FFF2-40B4-BE49-F238E27FC236}">
                <a16:creationId xmlns:a16="http://schemas.microsoft.com/office/drawing/2014/main" id="{C7D48711-51AB-447F-90CA-49865A4E4CE2}"/>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619218" y="3793186"/>
            <a:ext cx="696278" cy="696278"/>
          </a:xfrm>
          <a:prstGeom prst="rect">
            <a:avLst/>
          </a:prstGeom>
        </p:spPr>
      </p:pic>
      <p:sp>
        <p:nvSpPr>
          <p:cNvPr id="11" name="Rectangle 10">
            <a:extLst>
              <a:ext uri="{FF2B5EF4-FFF2-40B4-BE49-F238E27FC236}">
                <a16:creationId xmlns:a16="http://schemas.microsoft.com/office/drawing/2014/main" id="{700F6114-8AE8-4657-A80A-1037957BA121}"/>
              </a:ext>
            </a:extLst>
          </p:cNvPr>
          <p:cNvSpPr/>
          <p:nvPr/>
        </p:nvSpPr>
        <p:spPr>
          <a:xfrm>
            <a:off x="7030107" y="3925011"/>
            <a:ext cx="6096000" cy="2369880"/>
          </a:xfrm>
          <a:prstGeom prst="rect">
            <a:avLst/>
          </a:prstGeom>
        </p:spPr>
        <p:txBody>
          <a:bodyPr>
            <a:spAutoFit/>
          </a:bodyPr>
          <a:lstStyle/>
          <a:p>
            <a:r>
              <a:rPr lang="en-US" sz="2000" u="sng" dirty="0" err="1">
                <a:latin typeface="Calibri" panose="020F0502020204030204" pitchFamily="34" charset="0"/>
                <a:cs typeface="Calibri" panose="020F0502020204030204" pitchFamily="34" charset="0"/>
              </a:rPr>
              <a:t>TikTok</a:t>
            </a:r>
            <a:r>
              <a:rPr lang="en-US" sz="2000" u="sng"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t>
            </a:r>
            <a:r>
              <a:rPr lang="en-US" sz="2000" dirty="0" err="1">
                <a:latin typeface="Calibri" panose="020F0502020204030204" pitchFamily="34" charset="0"/>
                <a:cs typeface="Calibri" panose="020F0502020204030204" pitchFamily="34" charset="0"/>
              </a:rPr>
              <a:t>franklinparksin</a:t>
            </a:r>
            <a:endParaRPr lang="en-US" sz="20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Franklin Parks &amp; Recreation</a:t>
            </a:r>
          </a:p>
          <a:p>
            <a:r>
              <a:rPr lang="en-US" sz="1600" dirty="0">
                <a:latin typeface="Calibri" panose="020F0502020204030204" pitchFamily="34" charset="0"/>
                <a:cs typeface="Calibri" panose="020F0502020204030204" pitchFamily="34" charset="0"/>
              </a:rPr>
              <a:t>Follower Count: 1,012 (-2)</a:t>
            </a:r>
          </a:p>
          <a:p>
            <a:r>
              <a:rPr lang="en-US" sz="1600" dirty="0">
                <a:latin typeface="Calibri" panose="020F0502020204030204" pitchFamily="34" charset="0"/>
                <a:cs typeface="Calibri" panose="020F0502020204030204" pitchFamily="34" charset="0"/>
              </a:rPr>
              <a:t>Like Count: 2,018 (+10)</a:t>
            </a:r>
          </a:p>
          <a:p>
            <a:r>
              <a:rPr lang="en-US" sz="1600" dirty="0">
                <a:latin typeface="Calibri" panose="020F0502020204030204" pitchFamily="34" charset="0"/>
                <a:cs typeface="Calibri" panose="020F0502020204030204" pitchFamily="34" charset="0"/>
              </a:rPr>
              <a:t>Most viewed post: Hiring Lifeguards</a:t>
            </a:r>
          </a:p>
          <a:p>
            <a:r>
              <a:rPr lang="en-US" sz="1600" dirty="0">
                <a:latin typeface="Calibri" panose="020F0502020204030204" pitchFamily="34" charset="0"/>
                <a:cs typeface="Calibri" panose="020F0502020204030204" pitchFamily="34" charset="0"/>
              </a:rPr>
              <a:t>Number of views: 347</a:t>
            </a:r>
          </a:p>
          <a:p>
            <a:r>
              <a:rPr lang="en-US" sz="1600" dirty="0">
                <a:latin typeface="Calibri" panose="020F0502020204030204" pitchFamily="34" charset="0"/>
                <a:cs typeface="Calibri" panose="020F0502020204030204" pitchFamily="34" charset="0"/>
              </a:rPr>
              <a:t>Number of likes: 9</a:t>
            </a:r>
          </a:p>
          <a:p>
            <a:r>
              <a:rPr lang="en-US" sz="1600" dirty="0">
                <a:latin typeface="Calibri" panose="020F0502020204030204" pitchFamily="34" charset="0"/>
                <a:cs typeface="Calibri" panose="020F0502020204030204" pitchFamily="34" charset="0"/>
              </a:rPr>
              <a:t>Number of saves: 0</a:t>
            </a:r>
          </a:p>
          <a:p>
            <a:r>
              <a:rPr lang="en-US" sz="1600" dirty="0">
                <a:latin typeface="Calibri" panose="020F0502020204030204" pitchFamily="34" charset="0"/>
                <a:cs typeface="Calibri" panose="020F0502020204030204" pitchFamily="34" charset="0"/>
              </a:rPr>
              <a:t>Number of comments: 1</a:t>
            </a:r>
          </a:p>
        </p:txBody>
      </p:sp>
      <p:pic>
        <p:nvPicPr>
          <p:cNvPr id="12" name="Picture 11">
            <a:extLst>
              <a:ext uri="{FF2B5EF4-FFF2-40B4-BE49-F238E27FC236}">
                <a16:creationId xmlns:a16="http://schemas.microsoft.com/office/drawing/2014/main" id="{BE7B6CB3-12F3-4F8B-9EFC-404D55DB0B1B}"/>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318853" y="3752255"/>
            <a:ext cx="603815" cy="732301"/>
          </a:xfrm>
          <a:prstGeom prst="rect">
            <a:avLst/>
          </a:prstGeom>
        </p:spPr>
      </p:pic>
      <p:sp>
        <p:nvSpPr>
          <p:cNvPr id="16" name="TextBox 15">
            <a:extLst>
              <a:ext uri="{FF2B5EF4-FFF2-40B4-BE49-F238E27FC236}">
                <a16:creationId xmlns:a16="http://schemas.microsoft.com/office/drawing/2014/main" id="{CBEFDE06-574F-4C67-98FD-FC1240583D90}"/>
              </a:ext>
            </a:extLst>
          </p:cNvPr>
          <p:cNvSpPr txBox="1"/>
          <p:nvPr/>
        </p:nvSpPr>
        <p:spPr>
          <a:xfrm>
            <a:off x="3742878" y="6235730"/>
            <a:ext cx="2457975" cy="461665"/>
          </a:xfrm>
          <a:prstGeom prst="rect">
            <a:avLst/>
          </a:prstGeom>
          <a:solidFill>
            <a:schemeClr val="accent2">
              <a:lumMod val="60000"/>
              <a:lumOff val="40000"/>
            </a:schemeClr>
          </a:solidFill>
          <a:ln>
            <a:solidFill>
              <a:schemeClr val="accent2">
                <a:lumMod val="60000"/>
                <a:lumOff val="40000"/>
              </a:schemeClr>
            </a:solidFill>
          </a:ln>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As of March 20</a:t>
            </a:r>
            <a:r>
              <a:rPr lang="en-US" sz="2400" baseline="30000" dirty="0">
                <a:solidFill>
                  <a:schemeClr val="bg1"/>
                </a:solidFill>
                <a:latin typeface="Calibri" panose="020F0502020204030204" pitchFamily="34" charset="0"/>
                <a:cs typeface="Calibri" panose="020F0502020204030204" pitchFamily="34" charset="0"/>
              </a:rPr>
              <a:t>th</a:t>
            </a:r>
            <a:endParaRPr 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2982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2C12F-EA23-FAC4-2D23-242B45501BFC}"/>
              </a:ext>
            </a:extLst>
          </p:cNvPr>
          <p:cNvSpPr>
            <a:spLocks noGrp="1"/>
          </p:cNvSpPr>
          <p:nvPr>
            <p:ph type="title"/>
          </p:nvPr>
        </p:nvSpPr>
        <p:spPr>
          <a:xfrm>
            <a:off x="7344276" y="2232329"/>
            <a:ext cx="5054266" cy="1196671"/>
          </a:xfrm>
        </p:spPr>
        <p:txBody>
          <a:bodyPr>
            <a:noAutofit/>
          </a:bodyPr>
          <a:lstStyle/>
          <a:p>
            <a:pPr algn="ctr"/>
            <a:r>
              <a:rPr lang="en-US" sz="4000" dirty="0">
                <a:latin typeface="Arial Rounded MT Bold" panose="020F0704030504030204" pitchFamily="34" charset="0"/>
              </a:rPr>
              <a:t>Recreation </a:t>
            </a:r>
            <a:r>
              <a:rPr lang="en-US" sz="4000" dirty="0" err="1">
                <a:latin typeface="Arial Rounded MT Bold" panose="020F0704030504030204" pitchFamily="34" charset="0"/>
              </a:rPr>
              <a:t>pROGRAMS</a:t>
            </a:r>
            <a:br>
              <a:rPr lang="en-US" sz="4000" dirty="0">
                <a:latin typeface="Arial Rounded MT Bold" panose="020F0704030504030204" pitchFamily="34" charset="0"/>
              </a:rPr>
            </a:br>
            <a:r>
              <a:rPr lang="en-US" sz="4000" dirty="0">
                <a:latin typeface="Arial Rounded MT Bold" panose="020F0704030504030204" pitchFamily="34" charset="0"/>
              </a:rPr>
              <a:t>CONTINUED  </a:t>
            </a:r>
          </a:p>
        </p:txBody>
      </p:sp>
      <p:sp>
        <p:nvSpPr>
          <p:cNvPr id="3" name="Content Placeholder 2">
            <a:extLst>
              <a:ext uri="{FF2B5EF4-FFF2-40B4-BE49-F238E27FC236}">
                <a16:creationId xmlns:a16="http://schemas.microsoft.com/office/drawing/2014/main" id="{01B67E77-C192-E719-1DCF-4B3A53257197}"/>
              </a:ext>
            </a:extLst>
          </p:cNvPr>
          <p:cNvSpPr>
            <a:spLocks noGrp="1"/>
          </p:cNvSpPr>
          <p:nvPr>
            <p:ph idx="1"/>
          </p:nvPr>
        </p:nvSpPr>
        <p:spPr>
          <a:xfrm>
            <a:off x="1130662" y="346646"/>
            <a:ext cx="5940158" cy="5715001"/>
          </a:xfrm>
        </p:spPr>
        <p:txBody>
          <a:bodyPr>
            <a:normAutofit lnSpcReduction="10000"/>
          </a:bodyPr>
          <a:lstStyle/>
          <a:p>
            <a:pPr marL="0" indent="0">
              <a:buNone/>
            </a:pPr>
            <a:r>
              <a:rPr lang="en-US" sz="2400" b="1" u="sng" dirty="0">
                <a:solidFill>
                  <a:schemeClr val="accent2"/>
                </a:solidFill>
                <a:latin typeface="Calibri" panose="020F0502020204030204" pitchFamily="34" charset="0"/>
                <a:cs typeface="Calibri" panose="020F0502020204030204" pitchFamily="34" charset="0"/>
              </a:rPr>
              <a:t>KICKAPOO KIDS CAMP</a:t>
            </a:r>
            <a:endParaRPr lang="en-US" sz="2400" dirty="0">
              <a:solidFill>
                <a:schemeClr val="accent2"/>
              </a:solidFill>
              <a:latin typeface="Calibri" panose="020F0502020204030204" pitchFamily="34" charset="0"/>
              <a:cs typeface="Calibri" panose="020F0502020204030204" pitchFamily="34" charset="0"/>
            </a:endParaRPr>
          </a:p>
          <a:p>
            <a:r>
              <a:rPr lang="en-US" sz="2000" dirty="0">
                <a:solidFill>
                  <a:schemeClr val="accent2"/>
                </a:solidFill>
                <a:latin typeface="Calibri" panose="020F0502020204030204" pitchFamily="34" charset="0"/>
                <a:cs typeface="Calibri" panose="020F0502020204030204" pitchFamily="34" charset="0"/>
              </a:rPr>
              <a:t>We have picked our two coordinators: Gabi Sherry and Jolie </a:t>
            </a:r>
            <a:r>
              <a:rPr lang="en-US" sz="2000" dirty="0" err="1">
                <a:solidFill>
                  <a:schemeClr val="accent2"/>
                </a:solidFill>
                <a:latin typeface="Calibri" panose="020F0502020204030204" pitchFamily="34" charset="0"/>
                <a:cs typeface="Calibri" panose="020F0502020204030204" pitchFamily="34" charset="0"/>
              </a:rPr>
              <a:t>Engleau</a:t>
            </a:r>
            <a:r>
              <a:rPr lang="en-US" sz="2000" dirty="0">
                <a:solidFill>
                  <a:schemeClr val="accent2"/>
                </a:solidFill>
                <a:latin typeface="Calibri" panose="020F0502020204030204" pitchFamily="34" charset="0"/>
                <a:cs typeface="Calibri" panose="020F0502020204030204" pitchFamily="34" charset="0"/>
              </a:rPr>
              <a:t>.</a:t>
            </a:r>
          </a:p>
          <a:p>
            <a:pPr lvl="1"/>
            <a:r>
              <a:rPr lang="en-US" sz="1800" dirty="0">
                <a:solidFill>
                  <a:schemeClr val="accent2"/>
                </a:solidFill>
                <a:latin typeface="Calibri" panose="020F0502020204030204" pitchFamily="34" charset="0"/>
                <a:cs typeface="Calibri" panose="020F0502020204030204" pitchFamily="34" charset="0"/>
              </a:rPr>
              <a:t>They both have been working with camp for three years. This will be Gabi’s second year as a coordinator. </a:t>
            </a:r>
          </a:p>
          <a:p>
            <a:pPr lvl="1"/>
            <a:r>
              <a:rPr lang="en-US" sz="1800" dirty="0">
                <a:solidFill>
                  <a:schemeClr val="accent2"/>
                </a:solidFill>
                <a:latin typeface="Calibri" panose="020F0502020204030204" pitchFamily="34" charset="0"/>
                <a:cs typeface="Calibri" panose="020F0502020204030204" pitchFamily="34" charset="0"/>
              </a:rPr>
              <a:t>We will have 18 returning counselors </a:t>
            </a:r>
          </a:p>
          <a:p>
            <a:pPr lvl="1"/>
            <a:r>
              <a:rPr lang="en-US" sz="1800" dirty="0">
                <a:solidFill>
                  <a:schemeClr val="accent2"/>
                </a:solidFill>
                <a:latin typeface="Calibri" panose="020F0502020204030204" pitchFamily="34" charset="0"/>
                <a:cs typeface="Calibri" panose="020F0502020204030204" pitchFamily="34" charset="0"/>
              </a:rPr>
              <a:t>Four new (first year counselors)</a:t>
            </a:r>
          </a:p>
          <a:p>
            <a:pPr lvl="1"/>
            <a:r>
              <a:rPr lang="en-US" sz="1800" dirty="0">
                <a:solidFill>
                  <a:schemeClr val="accent2"/>
                </a:solidFill>
                <a:latin typeface="Calibri" panose="020F0502020204030204" pitchFamily="34" charset="0"/>
                <a:cs typeface="Calibri" panose="020F0502020204030204" pitchFamily="34" charset="0"/>
              </a:rPr>
              <a:t>Interviews will conclude today. </a:t>
            </a:r>
          </a:p>
          <a:p>
            <a:pPr lvl="1"/>
            <a:r>
              <a:rPr lang="en-US" sz="1800" dirty="0">
                <a:solidFill>
                  <a:schemeClr val="accent2"/>
                </a:solidFill>
                <a:latin typeface="Calibri" panose="020F0502020204030204" pitchFamily="34" charset="0"/>
                <a:cs typeface="Calibri" panose="020F0502020204030204" pitchFamily="34" charset="0"/>
              </a:rPr>
              <a:t>All staff with me contacted 3/27 to come in and do paperwork.</a:t>
            </a:r>
            <a:endParaRPr lang="en-US" sz="1400" dirty="0">
              <a:solidFill>
                <a:schemeClr val="accent2"/>
              </a:solidFill>
              <a:latin typeface="Calibri" panose="020F0502020204030204" pitchFamily="34" charset="0"/>
              <a:cs typeface="Calibri" panose="020F0502020204030204" pitchFamily="34" charset="0"/>
            </a:endParaRPr>
          </a:p>
          <a:p>
            <a:r>
              <a:rPr lang="en-US" sz="2000" dirty="0">
                <a:solidFill>
                  <a:schemeClr val="accent2"/>
                </a:solidFill>
                <a:latin typeface="Calibri" panose="020F0502020204030204" pitchFamily="34" charset="0"/>
                <a:cs typeface="Calibri" panose="020F0502020204030204" pitchFamily="34" charset="0"/>
              </a:rPr>
              <a:t>We will be planning a date for Counselor Training/CPR for all staff once everyone is on payroll.</a:t>
            </a:r>
          </a:p>
          <a:p>
            <a:r>
              <a:rPr lang="en-US" sz="2000" dirty="0">
                <a:solidFill>
                  <a:schemeClr val="accent2"/>
                </a:solidFill>
                <a:latin typeface="Calibri" panose="020F0502020204030204" pitchFamily="34" charset="0"/>
                <a:cs typeface="Calibri" panose="020F0502020204030204" pitchFamily="34" charset="0"/>
              </a:rPr>
              <a:t>Payments for campers are coming in and allowing me to get decorations, plan field trips, and prep for every day camp. </a:t>
            </a:r>
          </a:p>
          <a:p>
            <a:r>
              <a:rPr lang="en-US" sz="2000" dirty="0">
                <a:solidFill>
                  <a:schemeClr val="accent2"/>
                </a:solidFill>
                <a:latin typeface="Calibri" panose="020F0502020204030204" pitchFamily="34" charset="0"/>
                <a:cs typeface="Calibri" panose="020F0502020204030204" pitchFamily="34" charset="0"/>
              </a:rPr>
              <a:t>Camp is </a:t>
            </a:r>
            <a:r>
              <a:rPr lang="en-US" sz="2000" b="1" dirty="0">
                <a:solidFill>
                  <a:schemeClr val="accent2"/>
                </a:solidFill>
                <a:latin typeface="Calibri" panose="020F0502020204030204" pitchFamily="34" charset="0"/>
                <a:cs typeface="Calibri" panose="020F0502020204030204" pitchFamily="34" charset="0"/>
              </a:rPr>
              <a:t>65 </a:t>
            </a:r>
            <a:r>
              <a:rPr lang="en-US" sz="2000" dirty="0">
                <a:solidFill>
                  <a:schemeClr val="accent2"/>
                </a:solidFill>
                <a:latin typeface="Calibri" panose="020F0502020204030204" pitchFamily="34" charset="0"/>
                <a:cs typeface="Calibri" panose="020F0502020204030204" pitchFamily="34" charset="0"/>
              </a:rPr>
              <a:t>Days Away! </a:t>
            </a:r>
          </a:p>
        </p:txBody>
      </p:sp>
      <p:sp>
        <p:nvSpPr>
          <p:cNvPr id="4" name="Text Placeholder 3">
            <a:extLst>
              <a:ext uri="{FF2B5EF4-FFF2-40B4-BE49-F238E27FC236}">
                <a16:creationId xmlns:a16="http://schemas.microsoft.com/office/drawing/2014/main" id="{8FDAE7A2-8D7B-D71E-3BDD-C162F6DC4485}"/>
              </a:ext>
            </a:extLst>
          </p:cNvPr>
          <p:cNvSpPr>
            <a:spLocks noGrp="1"/>
          </p:cNvSpPr>
          <p:nvPr>
            <p:ph type="body" sz="half" idx="2"/>
          </p:nvPr>
        </p:nvSpPr>
        <p:spPr>
          <a:xfrm>
            <a:off x="8994378" y="5381351"/>
            <a:ext cx="3092115" cy="4164164"/>
          </a:xfrm>
        </p:spPr>
        <p:txBody>
          <a:bodyPr>
            <a:normAutofit/>
          </a:bodyPr>
          <a:lstStyle/>
          <a:p>
            <a:r>
              <a:rPr lang="en-US" sz="4400" dirty="0"/>
              <a:t>- Courtney  </a:t>
            </a:r>
          </a:p>
        </p:txBody>
      </p:sp>
    </p:spTree>
    <p:extLst>
      <p:ext uri="{BB962C8B-B14F-4D97-AF65-F5344CB8AC3E}">
        <p14:creationId xmlns:p14="http://schemas.microsoft.com/office/powerpoint/2010/main" val="2748022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2C12F-EA23-FAC4-2D23-242B45501BFC}"/>
              </a:ext>
            </a:extLst>
          </p:cNvPr>
          <p:cNvSpPr>
            <a:spLocks noGrp="1"/>
          </p:cNvSpPr>
          <p:nvPr>
            <p:ph type="title"/>
          </p:nvPr>
        </p:nvSpPr>
        <p:spPr>
          <a:xfrm>
            <a:off x="7344276" y="2232329"/>
            <a:ext cx="5054266" cy="1196671"/>
          </a:xfrm>
        </p:spPr>
        <p:txBody>
          <a:bodyPr>
            <a:noAutofit/>
          </a:bodyPr>
          <a:lstStyle/>
          <a:p>
            <a:pPr algn="ctr"/>
            <a:r>
              <a:rPr lang="en-US" sz="4000" dirty="0">
                <a:latin typeface="Arial Rounded MT Bold" panose="020F0704030504030204" pitchFamily="34" charset="0"/>
              </a:rPr>
              <a:t>Recreation </a:t>
            </a:r>
            <a:r>
              <a:rPr lang="en-US" sz="4000" dirty="0" err="1">
                <a:latin typeface="Arial Rounded MT Bold" panose="020F0704030504030204" pitchFamily="34" charset="0"/>
              </a:rPr>
              <a:t>pROGRAMS</a:t>
            </a:r>
            <a:br>
              <a:rPr lang="en-US" sz="4000" dirty="0">
                <a:latin typeface="Arial Rounded MT Bold" panose="020F0704030504030204" pitchFamily="34" charset="0"/>
              </a:rPr>
            </a:br>
            <a:r>
              <a:rPr lang="en-US" sz="4000" dirty="0">
                <a:latin typeface="Arial Rounded MT Bold" panose="020F0704030504030204" pitchFamily="34" charset="0"/>
              </a:rPr>
              <a:t>CONTINUED  </a:t>
            </a:r>
          </a:p>
        </p:txBody>
      </p:sp>
      <p:sp>
        <p:nvSpPr>
          <p:cNvPr id="3" name="Content Placeholder 2">
            <a:extLst>
              <a:ext uri="{FF2B5EF4-FFF2-40B4-BE49-F238E27FC236}">
                <a16:creationId xmlns:a16="http://schemas.microsoft.com/office/drawing/2014/main" id="{01B67E77-C192-E719-1DCF-4B3A53257197}"/>
              </a:ext>
            </a:extLst>
          </p:cNvPr>
          <p:cNvSpPr>
            <a:spLocks noGrp="1"/>
          </p:cNvSpPr>
          <p:nvPr>
            <p:ph idx="1"/>
          </p:nvPr>
        </p:nvSpPr>
        <p:spPr>
          <a:xfrm>
            <a:off x="1160642" y="571499"/>
            <a:ext cx="5940158" cy="5715001"/>
          </a:xfrm>
        </p:spPr>
        <p:txBody>
          <a:bodyPr>
            <a:normAutofit/>
          </a:bodyPr>
          <a:lstStyle/>
          <a:p>
            <a:pPr marL="0" indent="0">
              <a:buNone/>
            </a:pPr>
            <a:r>
              <a:rPr lang="en-US" sz="2400" b="1" u="sng" dirty="0">
                <a:solidFill>
                  <a:schemeClr val="accent2"/>
                </a:solidFill>
                <a:latin typeface="Calibri" panose="020F0502020204030204" pitchFamily="34" charset="0"/>
                <a:cs typeface="Calibri" panose="020F0502020204030204" pitchFamily="34" charset="0"/>
              </a:rPr>
              <a:t>COMMUNITY GARDEN </a:t>
            </a:r>
            <a:endParaRPr lang="en-US" sz="2400" dirty="0">
              <a:solidFill>
                <a:schemeClr val="accent2"/>
              </a:solidFill>
              <a:latin typeface="Calibri" panose="020F0502020204030204" pitchFamily="34" charset="0"/>
              <a:cs typeface="Calibri" panose="020F0502020204030204" pitchFamily="34" charset="0"/>
            </a:endParaRPr>
          </a:p>
          <a:p>
            <a:r>
              <a:rPr lang="en-US" sz="1800" dirty="0">
                <a:solidFill>
                  <a:schemeClr val="accent2"/>
                </a:solidFill>
                <a:latin typeface="Calibri" panose="020F0502020204030204" pitchFamily="34" charset="0"/>
                <a:cs typeface="Calibri" panose="020F0502020204030204" pitchFamily="34" charset="0"/>
              </a:rPr>
              <a:t>They went on sale March 1</a:t>
            </a:r>
            <a:r>
              <a:rPr lang="en-US" sz="1800" baseline="30000" dirty="0">
                <a:solidFill>
                  <a:schemeClr val="accent2"/>
                </a:solidFill>
                <a:latin typeface="Calibri" panose="020F0502020204030204" pitchFamily="34" charset="0"/>
                <a:cs typeface="Calibri" panose="020F0502020204030204" pitchFamily="34" charset="0"/>
              </a:rPr>
              <a:t>st</a:t>
            </a:r>
            <a:r>
              <a:rPr lang="en-US" sz="1800" dirty="0">
                <a:solidFill>
                  <a:schemeClr val="accent2"/>
                </a:solidFill>
                <a:latin typeface="Calibri" panose="020F0502020204030204" pitchFamily="34" charset="0"/>
                <a:cs typeface="Calibri" panose="020F0502020204030204" pitchFamily="34" charset="0"/>
              </a:rPr>
              <a:t>, we have two traditional beds left and three raised beds. The others are all spoken for. </a:t>
            </a:r>
          </a:p>
          <a:p>
            <a:pPr lvl="1"/>
            <a:r>
              <a:rPr lang="en-US" sz="1600" dirty="0">
                <a:solidFill>
                  <a:schemeClr val="accent2"/>
                </a:solidFill>
                <a:latin typeface="Calibri" panose="020F0502020204030204" pitchFamily="34" charset="0"/>
                <a:cs typeface="Calibri" panose="020F0502020204030204" pitchFamily="34" charset="0"/>
              </a:rPr>
              <a:t>We will be numbering the beds with black vinyl soon! </a:t>
            </a:r>
            <a:endParaRPr lang="en-US" sz="1200" dirty="0">
              <a:solidFill>
                <a:schemeClr val="accent2"/>
              </a:solidFill>
              <a:latin typeface="Calibri" panose="020F0502020204030204" pitchFamily="34" charset="0"/>
              <a:cs typeface="Calibri" panose="020F0502020204030204" pitchFamily="34" charset="0"/>
            </a:endParaRPr>
          </a:p>
          <a:p>
            <a:pPr marL="0" lvl="0" indent="0">
              <a:buNone/>
            </a:pPr>
            <a:r>
              <a:rPr lang="en-US" sz="2400" b="1" u="sng" dirty="0">
                <a:solidFill>
                  <a:schemeClr val="accent2"/>
                </a:solidFill>
                <a:latin typeface="Calibri" panose="020F0502020204030204" pitchFamily="34" charset="0"/>
                <a:cs typeface="Calibri" panose="020F0502020204030204" pitchFamily="34" charset="0"/>
              </a:rPr>
              <a:t>OUR TOWN PLAYERS</a:t>
            </a:r>
          </a:p>
          <a:p>
            <a:r>
              <a:rPr lang="en-US" sz="1800" dirty="0">
                <a:solidFill>
                  <a:schemeClr val="accent2"/>
                </a:solidFill>
                <a:latin typeface="Calibri" panose="020F0502020204030204" pitchFamily="34" charset="0"/>
                <a:cs typeface="Calibri" panose="020F0502020204030204" pitchFamily="34" charset="0"/>
              </a:rPr>
              <a:t>Their spring show is next month! We are working on an easier way to get online ticket sales. It will be in Beeson Hall. </a:t>
            </a:r>
          </a:p>
          <a:p>
            <a:r>
              <a:rPr lang="en-US" sz="1800" dirty="0">
                <a:solidFill>
                  <a:schemeClr val="accent2"/>
                </a:solidFill>
                <a:latin typeface="Calibri" panose="020F0502020204030204" pitchFamily="34" charset="0"/>
                <a:cs typeface="Calibri" panose="020F0502020204030204" pitchFamily="34" charset="0"/>
              </a:rPr>
              <a:t>They have added a Summer and a Christmas show for 2025. </a:t>
            </a:r>
            <a:endParaRPr lang="en-US" sz="1600" b="1" u="sng" dirty="0">
              <a:solidFill>
                <a:schemeClr val="accent2"/>
              </a:solidFill>
              <a:latin typeface="Calibri" panose="020F0502020204030204" pitchFamily="34" charset="0"/>
              <a:cs typeface="Calibri" panose="020F0502020204030204" pitchFamily="34" charset="0"/>
            </a:endParaRPr>
          </a:p>
          <a:p>
            <a:pPr marL="0" indent="0">
              <a:buNone/>
            </a:pPr>
            <a:r>
              <a:rPr lang="en-US" sz="2800" b="1" u="sng" dirty="0">
                <a:solidFill>
                  <a:schemeClr val="accent2"/>
                </a:solidFill>
                <a:latin typeface="Calibri" panose="020F0502020204030204" pitchFamily="34" charset="0"/>
                <a:cs typeface="Calibri" panose="020F0502020204030204" pitchFamily="34" charset="0"/>
              </a:rPr>
              <a:t>PAAC and Art Programming</a:t>
            </a:r>
          </a:p>
          <a:p>
            <a:r>
              <a:rPr lang="en-US" sz="1800" dirty="0">
                <a:solidFill>
                  <a:schemeClr val="accent2"/>
                </a:solidFill>
                <a:latin typeface="Calibri" panose="020F0502020204030204" pitchFamily="34" charset="0"/>
                <a:cs typeface="Calibri" panose="020F0502020204030204" pitchFamily="34" charset="0"/>
              </a:rPr>
              <a:t>I am in contact with local artist to do a couple painting classes! </a:t>
            </a:r>
          </a:p>
          <a:p>
            <a:pPr lvl="1"/>
            <a:endParaRPr lang="en-US" sz="800" dirty="0">
              <a:solidFill>
                <a:schemeClr val="accent2"/>
              </a:solidFill>
              <a:latin typeface="Calibri" panose="020F0502020204030204" pitchFamily="34" charset="0"/>
              <a:cs typeface="Calibri" panose="020F0502020204030204" pitchFamily="34" charset="0"/>
            </a:endParaRPr>
          </a:p>
          <a:p>
            <a:pPr lvl="1"/>
            <a:endParaRPr lang="en-US" sz="800" dirty="0">
              <a:solidFill>
                <a:schemeClr val="accent2"/>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8FDAE7A2-8D7B-D71E-3BDD-C162F6DC4485}"/>
              </a:ext>
            </a:extLst>
          </p:cNvPr>
          <p:cNvSpPr>
            <a:spLocks noGrp="1"/>
          </p:cNvSpPr>
          <p:nvPr>
            <p:ph type="body" sz="half" idx="2"/>
          </p:nvPr>
        </p:nvSpPr>
        <p:spPr>
          <a:xfrm>
            <a:off x="8994378" y="5381351"/>
            <a:ext cx="3092115" cy="4164164"/>
          </a:xfrm>
        </p:spPr>
        <p:txBody>
          <a:bodyPr>
            <a:normAutofit/>
          </a:bodyPr>
          <a:lstStyle/>
          <a:p>
            <a:r>
              <a:rPr lang="en-US" sz="4400" dirty="0"/>
              <a:t>- Courtney  </a:t>
            </a:r>
          </a:p>
        </p:txBody>
      </p:sp>
    </p:spTree>
    <p:extLst>
      <p:ext uri="{BB962C8B-B14F-4D97-AF65-F5344CB8AC3E}">
        <p14:creationId xmlns:p14="http://schemas.microsoft.com/office/powerpoint/2010/main" val="1472421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2C12F-EA23-FAC4-2D23-242B45501BFC}"/>
              </a:ext>
            </a:extLst>
          </p:cNvPr>
          <p:cNvSpPr>
            <a:spLocks noGrp="1"/>
          </p:cNvSpPr>
          <p:nvPr>
            <p:ph type="title"/>
          </p:nvPr>
        </p:nvSpPr>
        <p:spPr>
          <a:xfrm>
            <a:off x="7482821" y="3277049"/>
            <a:ext cx="5054266" cy="1196671"/>
          </a:xfrm>
        </p:spPr>
        <p:txBody>
          <a:bodyPr>
            <a:noAutofit/>
          </a:bodyPr>
          <a:lstStyle/>
          <a:p>
            <a:pPr algn="ctr"/>
            <a:r>
              <a:rPr lang="en-US" sz="4000" dirty="0" err="1">
                <a:latin typeface="Arial Rounded MT Bold" panose="020F0704030504030204" pitchFamily="34" charset="0"/>
              </a:rPr>
              <a:t>RecreatioN</a:t>
            </a:r>
            <a:r>
              <a:rPr lang="en-US" sz="4000" dirty="0">
                <a:latin typeface="Arial Rounded MT Bold" panose="020F0704030504030204" pitchFamily="34" charset="0"/>
              </a:rPr>
              <a:t>, </a:t>
            </a:r>
            <a:br>
              <a:rPr lang="en-US" sz="4000" dirty="0">
                <a:latin typeface="Arial Rounded MT Bold" panose="020F0704030504030204" pitchFamily="34" charset="0"/>
              </a:rPr>
            </a:br>
            <a:r>
              <a:rPr lang="en-US" sz="4000" dirty="0">
                <a:latin typeface="Arial Rounded MT Bold" panose="020F0704030504030204" pitchFamily="34" charset="0"/>
              </a:rPr>
              <a:t>Events, &amp; </a:t>
            </a:r>
            <a:r>
              <a:rPr lang="en-US" sz="4000" dirty="0" err="1">
                <a:latin typeface="Arial Rounded MT Bold" panose="020F0704030504030204" pitchFamily="34" charset="0"/>
              </a:rPr>
              <a:t>pROGRAMS</a:t>
            </a:r>
            <a:br>
              <a:rPr lang="en-US" sz="4000" dirty="0">
                <a:latin typeface="Arial Rounded MT Bold" panose="020F0704030504030204" pitchFamily="34" charset="0"/>
              </a:rPr>
            </a:br>
            <a:endParaRPr lang="en-US" sz="4000"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01B67E77-C192-E719-1DCF-4B3A53257197}"/>
              </a:ext>
            </a:extLst>
          </p:cNvPr>
          <p:cNvSpPr>
            <a:spLocks noGrp="1"/>
          </p:cNvSpPr>
          <p:nvPr>
            <p:ph idx="1"/>
          </p:nvPr>
        </p:nvSpPr>
        <p:spPr>
          <a:xfrm>
            <a:off x="1364295" y="492281"/>
            <a:ext cx="5467226" cy="5873438"/>
          </a:xfrm>
        </p:spPr>
        <p:txBody>
          <a:bodyPr>
            <a:normAutofit/>
          </a:bodyPr>
          <a:lstStyle/>
          <a:p>
            <a:pPr marL="0" marR="0" indent="0">
              <a:spcBef>
                <a:spcPts val="0"/>
              </a:spcBef>
              <a:spcAft>
                <a:spcPts val="0"/>
              </a:spcAft>
              <a:buNone/>
            </a:pPr>
            <a:r>
              <a:rPr lang="en-US" sz="2400" dirty="0">
                <a:solidFill>
                  <a:schemeClr val="accent2"/>
                </a:solidFill>
                <a:latin typeface="Calibri" panose="020F0502020204030204" pitchFamily="34" charset="0"/>
                <a:ea typeface="Calibri" panose="020F0502020204030204" pitchFamily="34" charset="0"/>
              </a:rPr>
              <a:t>Programs</a:t>
            </a:r>
          </a:p>
          <a:p>
            <a:pPr>
              <a:spcBef>
                <a:spcPts val="0"/>
              </a:spcBef>
            </a:pPr>
            <a:r>
              <a:rPr lang="en-US" sz="2400" baseline="30000" dirty="0">
                <a:solidFill>
                  <a:schemeClr val="accent2"/>
                </a:solidFill>
                <a:latin typeface="Calibri" panose="020F0502020204030204" pitchFamily="34" charset="0"/>
                <a:cs typeface="Calibri" panose="020F0502020204030204" pitchFamily="34" charset="0"/>
              </a:rPr>
              <a:t>Beginners Ballet starts in April and goes through May. Class is full in April and 3 spots left in May.</a:t>
            </a:r>
          </a:p>
          <a:p>
            <a:pPr>
              <a:spcBef>
                <a:spcPts val="0"/>
              </a:spcBef>
            </a:pPr>
            <a:r>
              <a:rPr lang="en-US" sz="2400" baseline="30000" dirty="0">
                <a:solidFill>
                  <a:schemeClr val="accent2"/>
                </a:solidFill>
                <a:latin typeface="Calibri" panose="020F0502020204030204" pitchFamily="34" charset="0"/>
                <a:cs typeface="Calibri" panose="020F0502020204030204" pitchFamily="34" charset="0"/>
              </a:rPr>
              <a:t>Free Bike Safety program is on April 3rd at Creekside Shelter. In partnership with Johnson County Health Dept. to give out free bike helmets, teach about bike safety, and a spring craft.</a:t>
            </a:r>
          </a:p>
          <a:p>
            <a:pPr>
              <a:spcBef>
                <a:spcPts val="0"/>
              </a:spcBef>
            </a:pPr>
            <a:r>
              <a:rPr lang="en-US" sz="2400" baseline="30000" dirty="0">
                <a:solidFill>
                  <a:schemeClr val="accent2"/>
                </a:solidFill>
                <a:latin typeface="Calibri" panose="020F0502020204030204" pitchFamily="34" charset="0"/>
                <a:cs typeface="Calibri" panose="020F0502020204030204" pitchFamily="34" charset="0"/>
              </a:rPr>
              <a:t>Spring Fling Adaptive Dance is on April 11th. Had Meeting with special education representatives to talk about plans for the dance. They are going to help out with setting up crafts, bring food, and help sign up students.</a:t>
            </a:r>
          </a:p>
          <a:p>
            <a:pPr>
              <a:spcBef>
                <a:spcPts val="0"/>
              </a:spcBef>
            </a:pPr>
            <a:r>
              <a:rPr lang="en-US" sz="2400" baseline="30000" dirty="0">
                <a:solidFill>
                  <a:schemeClr val="accent2"/>
                </a:solidFill>
                <a:latin typeface="Calibri" panose="020F0502020204030204" pitchFamily="34" charset="0"/>
                <a:cs typeface="Calibri" panose="020F0502020204030204" pitchFamily="34" charset="0"/>
              </a:rPr>
              <a:t>Summer Ukulele Class is open to start registering. Our instructor for the class is lending ukuleles for students to use during the class if needed.</a:t>
            </a:r>
          </a:p>
          <a:p>
            <a:pPr marL="0" indent="0">
              <a:spcBef>
                <a:spcPts val="0"/>
              </a:spcBef>
              <a:buNone/>
            </a:pPr>
            <a:r>
              <a:rPr lang="en-US" sz="2400" dirty="0">
                <a:solidFill>
                  <a:schemeClr val="accent2"/>
                </a:solidFill>
                <a:latin typeface="Calibri" panose="020F0502020204030204" pitchFamily="34" charset="0"/>
                <a:ea typeface="Calibri" panose="020F0502020204030204" pitchFamily="34" charset="0"/>
              </a:rPr>
              <a:t>Non- City Events</a:t>
            </a:r>
          </a:p>
          <a:p>
            <a:pPr>
              <a:spcBef>
                <a:spcPts val="0"/>
              </a:spcBef>
            </a:pPr>
            <a:r>
              <a:rPr lang="en-US" sz="1800" baseline="30000" dirty="0">
                <a:solidFill>
                  <a:schemeClr val="accent2"/>
                </a:solidFill>
                <a:latin typeface="Calibri" panose="020F0502020204030204" pitchFamily="34" charset="0"/>
                <a:cs typeface="Calibri" panose="020F0502020204030204" pitchFamily="34" charset="0"/>
              </a:rPr>
              <a:t>More Cruise Ins and 5K walks and runs are being planned. </a:t>
            </a:r>
          </a:p>
        </p:txBody>
      </p:sp>
      <p:sp>
        <p:nvSpPr>
          <p:cNvPr id="4" name="Text Placeholder 3">
            <a:extLst>
              <a:ext uri="{FF2B5EF4-FFF2-40B4-BE49-F238E27FC236}">
                <a16:creationId xmlns:a16="http://schemas.microsoft.com/office/drawing/2014/main" id="{8FDAE7A2-8D7B-D71E-3BDD-C162F6DC4485}"/>
              </a:ext>
            </a:extLst>
          </p:cNvPr>
          <p:cNvSpPr>
            <a:spLocks noGrp="1"/>
          </p:cNvSpPr>
          <p:nvPr>
            <p:ph type="body" sz="half" idx="2"/>
          </p:nvPr>
        </p:nvSpPr>
        <p:spPr>
          <a:xfrm>
            <a:off x="8994378" y="5381351"/>
            <a:ext cx="3092115" cy="4164164"/>
          </a:xfrm>
        </p:spPr>
        <p:txBody>
          <a:bodyPr>
            <a:normAutofit/>
          </a:bodyPr>
          <a:lstStyle/>
          <a:p>
            <a:r>
              <a:rPr lang="en-US" sz="4400" dirty="0"/>
              <a:t>-Nick </a:t>
            </a:r>
          </a:p>
        </p:txBody>
      </p:sp>
    </p:spTree>
    <p:extLst>
      <p:ext uri="{BB962C8B-B14F-4D97-AF65-F5344CB8AC3E}">
        <p14:creationId xmlns:p14="http://schemas.microsoft.com/office/powerpoint/2010/main" val="1743682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2C12F-EA23-FAC4-2D23-242B45501BFC}"/>
              </a:ext>
            </a:extLst>
          </p:cNvPr>
          <p:cNvSpPr>
            <a:spLocks noGrp="1"/>
          </p:cNvSpPr>
          <p:nvPr>
            <p:ph type="title"/>
          </p:nvPr>
        </p:nvSpPr>
        <p:spPr>
          <a:xfrm>
            <a:off x="7482821" y="3277049"/>
            <a:ext cx="5054266" cy="1196671"/>
          </a:xfrm>
        </p:spPr>
        <p:txBody>
          <a:bodyPr>
            <a:noAutofit/>
          </a:bodyPr>
          <a:lstStyle/>
          <a:p>
            <a:pPr algn="ctr"/>
            <a:r>
              <a:rPr lang="en-US" sz="4000" dirty="0">
                <a:latin typeface="Arial Rounded MT Bold" panose="020F0704030504030204" pitchFamily="34" charset="0"/>
              </a:rPr>
              <a:t>Community events</a:t>
            </a:r>
            <a:br>
              <a:rPr lang="en-US" sz="4000" dirty="0">
                <a:latin typeface="Arial Rounded MT Bold" panose="020F0704030504030204" pitchFamily="34" charset="0"/>
              </a:rPr>
            </a:br>
            <a:endParaRPr lang="en-US" sz="4000"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01B67E77-C192-E719-1DCF-4B3A53257197}"/>
              </a:ext>
            </a:extLst>
          </p:cNvPr>
          <p:cNvSpPr>
            <a:spLocks noGrp="1"/>
          </p:cNvSpPr>
          <p:nvPr>
            <p:ph idx="1"/>
          </p:nvPr>
        </p:nvSpPr>
        <p:spPr>
          <a:xfrm>
            <a:off x="1006587" y="432935"/>
            <a:ext cx="6322159" cy="5820083"/>
          </a:xfrm>
          <a:noFill/>
        </p:spPr>
        <p:txBody>
          <a:bodyPr>
            <a:normAutofit fontScale="47500" lnSpcReduction="20000"/>
          </a:bodyPr>
          <a:lstStyle/>
          <a:p>
            <a:pPr marL="0" indent="0">
              <a:buNone/>
            </a:pPr>
            <a:r>
              <a:rPr lang="en-US" sz="4900" b="1" u="sng" dirty="0">
                <a:solidFill>
                  <a:schemeClr val="accent2"/>
                </a:solidFill>
                <a:latin typeface="Calibri" panose="020F0502020204030204" pitchFamily="34" charset="0"/>
                <a:cs typeface="Calibri" panose="020F0502020204030204" pitchFamily="34" charset="0"/>
              </a:rPr>
              <a:t>PROGRAMMING:</a:t>
            </a:r>
            <a:endParaRPr lang="en-US" sz="4900" dirty="0">
              <a:solidFill>
                <a:schemeClr val="accent2"/>
              </a:solidFill>
              <a:latin typeface="Calibri" panose="020F0502020204030204" pitchFamily="34" charset="0"/>
              <a:cs typeface="Calibri" panose="020F0502020204030204" pitchFamily="34" charset="0"/>
            </a:endParaRPr>
          </a:p>
          <a:p>
            <a:r>
              <a:rPr lang="en-US" sz="3800" dirty="0">
                <a:solidFill>
                  <a:schemeClr val="accent2">
                    <a:lumMod val="75000"/>
                  </a:schemeClr>
                </a:solidFill>
                <a:latin typeface="Calibri" panose="020F0502020204030204" pitchFamily="34" charset="0"/>
                <a:cs typeface="Calibri" panose="020F0502020204030204" pitchFamily="34" charset="0"/>
              </a:rPr>
              <a:t>We are all booked and ready to go for the busy season this year.  There are a few details that are still being figured out but we are ready.</a:t>
            </a:r>
          </a:p>
          <a:p>
            <a:pPr marL="0" indent="0">
              <a:buNone/>
            </a:pPr>
            <a:r>
              <a:rPr lang="en-US" sz="3800" dirty="0">
                <a:solidFill>
                  <a:schemeClr val="accent2">
                    <a:lumMod val="75000"/>
                  </a:schemeClr>
                </a:solidFill>
                <a:latin typeface="Calibri" panose="020F0502020204030204" pitchFamily="34" charset="0"/>
                <a:cs typeface="Calibri" panose="020F0502020204030204" pitchFamily="34" charset="0"/>
              </a:rPr>
              <a:t> </a:t>
            </a:r>
          </a:p>
          <a:p>
            <a:pPr marL="0" indent="0">
              <a:buNone/>
            </a:pPr>
            <a:r>
              <a:rPr lang="en-US" sz="4900" b="1" u="sng" dirty="0">
                <a:solidFill>
                  <a:schemeClr val="accent2"/>
                </a:solidFill>
                <a:latin typeface="Calibri" panose="020F0502020204030204" pitchFamily="34" charset="0"/>
                <a:cs typeface="Calibri" panose="020F0502020204030204" pitchFamily="34" charset="0"/>
              </a:rPr>
              <a:t>CONCESSIONS</a:t>
            </a:r>
            <a:endParaRPr lang="en-US" sz="4900" dirty="0">
              <a:solidFill>
                <a:schemeClr val="accent2"/>
              </a:solidFill>
              <a:latin typeface="Calibri" panose="020F0502020204030204" pitchFamily="34" charset="0"/>
              <a:cs typeface="Calibri" panose="020F0502020204030204" pitchFamily="34" charset="0"/>
            </a:endParaRPr>
          </a:p>
          <a:p>
            <a:r>
              <a:rPr lang="en-US" sz="3800" dirty="0">
                <a:solidFill>
                  <a:schemeClr val="accent2">
                    <a:lumMod val="75000"/>
                  </a:schemeClr>
                </a:solidFill>
                <a:latin typeface="Calibri" panose="020F0502020204030204" pitchFamily="34" charset="0"/>
                <a:cs typeface="Calibri" panose="020F0502020204030204" pitchFamily="34" charset="0"/>
              </a:rPr>
              <a:t>Little League will start playing games at Scott Park the weekend of April 12</a:t>
            </a:r>
            <a:r>
              <a:rPr lang="en-US" sz="3800" baseline="30000" dirty="0">
                <a:solidFill>
                  <a:schemeClr val="accent2">
                    <a:lumMod val="75000"/>
                  </a:schemeClr>
                </a:solidFill>
                <a:latin typeface="Calibri" panose="020F0502020204030204" pitchFamily="34" charset="0"/>
                <a:cs typeface="Calibri" panose="020F0502020204030204" pitchFamily="34" charset="0"/>
              </a:rPr>
              <a:t>th</a:t>
            </a:r>
            <a:r>
              <a:rPr lang="en-US" sz="3800" dirty="0">
                <a:solidFill>
                  <a:schemeClr val="accent2">
                    <a:lumMod val="75000"/>
                  </a:schemeClr>
                </a:solidFill>
                <a:latin typeface="Calibri" panose="020F0502020204030204" pitchFamily="34" charset="0"/>
                <a:cs typeface="Calibri" panose="020F0502020204030204" pitchFamily="34" charset="0"/>
              </a:rPr>
              <a:t>.  We will start cleaning and stocking out there when the water is turned on.  Curtis has a few more things to do at the pool concession building and then we will get started in there. </a:t>
            </a:r>
          </a:p>
          <a:p>
            <a:pPr marL="0" indent="0">
              <a:buNone/>
            </a:pPr>
            <a:r>
              <a:rPr lang="en-US" sz="4900" b="1" u="sng" dirty="0">
                <a:solidFill>
                  <a:schemeClr val="accent2"/>
                </a:solidFill>
                <a:latin typeface="Calibri" panose="020F0502020204030204" pitchFamily="34" charset="0"/>
                <a:cs typeface="Calibri" panose="020F0502020204030204" pitchFamily="34" charset="0"/>
              </a:rPr>
              <a:t>SPONSORSHIPS AND GRANTS:</a:t>
            </a:r>
            <a:endParaRPr lang="en-US" sz="4900" dirty="0">
              <a:solidFill>
                <a:schemeClr val="accent2"/>
              </a:solidFill>
              <a:latin typeface="Calibri" panose="020F0502020204030204" pitchFamily="34" charset="0"/>
              <a:cs typeface="Calibri" panose="020F0502020204030204" pitchFamily="34" charset="0"/>
            </a:endParaRPr>
          </a:p>
          <a:p>
            <a:r>
              <a:rPr lang="en-US" sz="4900" dirty="0">
                <a:solidFill>
                  <a:schemeClr val="accent2"/>
                </a:solidFill>
                <a:latin typeface="Calibri" panose="020F0502020204030204" pitchFamily="34" charset="0"/>
                <a:cs typeface="Calibri" panose="020F0502020204030204" pitchFamily="34" charset="0"/>
              </a:rPr>
              <a:t>2025 sponsorship packets have gone out and we are starting to get them back.  On the next slide are the sponsors we have secured so far.  Please let me know if you have anyone we should contact. </a:t>
            </a:r>
          </a:p>
          <a:p>
            <a:pPr marL="0" indent="0">
              <a:buNone/>
            </a:pPr>
            <a:endParaRPr lang="en-US" dirty="0"/>
          </a:p>
          <a:p>
            <a:pPr marL="0" indent="0">
              <a:buNone/>
            </a:pPr>
            <a:endParaRPr lang="en-US" sz="1200" dirty="0">
              <a:solidFill>
                <a:schemeClr val="accent2"/>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8FDAE7A2-8D7B-D71E-3BDD-C162F6DC4485}"/>
              </a:ext>
            </a:extLst>
          </p:cNvPr>
          <p:cNvSpPr>
            <a:spLocks noGrp="1"/>
          </p:cNvSpPr>
          <p:nvPr>
            <p:ph type="body" sz="half" idx="2"/>
          </p:nvPr>
        </p:nvSpPr>
        <p:spPr>
          <a:xfrm>
            <a:off x="8994378" y="5381351"/>
            <a:ext cx="3092115" cy="4164164"/>
          </a:xfrm>
        </p:spPr>
        <p:txBody>
          <a:bodyPr>
            <a:normAutofit/>
          </a:bodyPr>
          <a:lstStyle/>
          <a:p>
            <a:r>
              <a:rPr lang="en-US" sz="4400" dirty="0"/>
              <a:t>-Holly </a:t>
            </a:r>
          </a:p>
        </p:txBody>
      </p:sp>
    </p:spTree>
    <p:extLst>
      <p:ext uri="{BB962C8B-B14F-4D97-AF65-F5344CB8AC3E}">
        <p14:creationId xmlns:p14="http://schemas.microsoft.com/office/powerpoint/2010/main" val="220929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2C12F-EA23-FAC4-2D23-242B45501BFC}"/>
              </a:ext>
            </a:extLst>
          </p:cNvPr>
          <p:cNvSpPr>
            <a:spLocks noGrp="1"/>
          </p:cNvSpPr>
          <p:nvPr>
            <p:ph type="title"/>
          </p:nvPr>
        </p:nvSpPr>
        <p:spPr>
          <a:xfrm>
            <a:off x="7482821" y="3277049"/>
            <a:ext cx="5054266" cy="1196671"/>
          </a:xfrm>
        </p:spPr>
        <p:txBody>
          <a:bodyPr>
            <a:noAutofit/>
          </a:bodyPr>
          <a:lstStyle/>
          <a:p>
            <a:pPr algn="ctr"/>
            <a:r>
              <a:rPr lang="en-US" sz="4000" dirty="0">
                <a:latin typeface="Arial Rounded MT Bold" panose="020F0704030504030204" pitchFamily="34" charset="0"/>
              </a:rPr>
              <a:t>Community events</a:t>
            </a:r>
            <a:br>
              <a:rPr lang="en-US" sz="4000" dirty="0">
                <a:latin typeface="Arial Rounded MT Bold" panose="020F0704030504030204" pitchFamily="34" charset="0"/>
              </a:rPr>
            </a:br>
            <a:r>
              <a:rPr lang="en-US" sz="4000" dirty="0">
                <a:latin typeface="Arial Rounded MT Bold" panose="020F0704030504030204" pitchFamily="34" charset="0"/>
              </a:rPr>
              <a:t>continued</a:t>
            </a:r>
            <a:br>
              <a:rPr lang="en-US" sz="4000" dirty="0">
                <a:latin typeface="Arial Rounded MT Bold" panose="020F0704030504030204" pitchFamily="34" charset="0"/>
              </a:rPr>
            </a:br>
            <a:endParaRPr lang="en-US" sz="4000"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01B67E77-C192-E719-1DCF-4B3A53257197}"/>
              </a:ext>
            </a:extLst>
          </p:cNvPr>
          <p:cNvSpPr>
            <a:spLocks noGrp="1"/>
          </p:cNvSpPr>
          <p:nvPr>
            <p:ph idx="1"/>
          </p:nvPr>
        </p:nvSpPr>
        <p:spPr>
          <a:xfrm>
            <a:off x="421392" y="226988"/>
            <a:ext cx="6683743" cy="5310814"/>
          </a:xfrm>
        </p:spPr>
        <p:txBody>
          <a:bodyPr>
            <a:normAutofit/>
          </a:bodyPr>
          <a:lstStyle/>
          <a:p>
            <a:pPr marL="0" indent="0">
              <a:buNone/>
            </a:pPr>
            <a:endParaRPr lang="en-US" sz="4000" dirty="0">
              <a:solidFill>
                <a:schemeClr val="accent2"/>
              </a:solidFill>
              <a:latin typeface="Calibri" panose="020F0502020204030204" pitchFamily="34" charset="0"/>
              <a:cs typeface="Calibri" panose="020F0502020204030204" pitchFamily="34" charset="0"/>
            </a:endParaRPr>
          </a:p>
          <a:p>
            <a:pPr marL="0" indent="0">
              <a:buNone/>
            </a:pPr>
            <a:endParaRPr lang="en-US" sz="4000" dirty="0">
              <a:solidFill>
                <a:schemeClr val="accent2"/>
              </a:solidFill>
              <a:latin typeface="Calibri" panose="020F0502020204030204" pitchFamily="34" charset="0"/>
              <a:cs typeface="Calibri" panose="020F0502020204030204" pitchFamily="34" charset="0"/>
            </a:endParaRPr>
          </a:p>
          <a:p>
            <a:pPr marL="0" indent="0">
              <a:buNone/>
            </a:pPr>
            <a:endParaRPr lang="en-US" sz="1200" dirty="0">
              <a:solidFill>
                <a:schemeClr val="accent2"/>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8FDAE7A2-8D7B-D71E-3BDD-C162F6DC4485}"/>
              </a:ext>
            </a:extLst>
          </p:cNvPr>
          <p:cNvSpPr>
            <a:spLocks noGrp="1"/>
          </p:cNvSpPr>
          <p:nvPr>
            <p:ph type="body" sz="half" idx="2"/>
          </p:nvPr>
        </p:nvSpPr>
        <p:spPr>
          <a:xfrm>
            <a:off x="8994378" y="5381351"/>
            <a:ext cx="3092115" cy="4164164"/>
          </a:xfrm>
        </p:spPr>
        <p:txBody>
          <a:bodyPr>
            <a:normAutofit/>
          </a:bodyPr>
          <a:lstStyle/>
          <a:p>
            <a:r>
              <a:rPr lang="en-US" sz="4400" dirty="0"/>
              <a:t>-Holly </a:t>
            </a:r>
          </a:p>
        </p:txBody>
      </p:sp>
      <p:sp>
        <p:nvSpPr>
          <p:cNvPr id="7" name="TextBox 6">
            <a:extLst>
              <a:ext uri="{FF2B5EF4-FFF2-40B4-BE49-F238E27FC236}">
                <a16:creationId xmlns:a16="http://schemas.microsoft.com/office/drawing/2014/main" id="{EEA1C768-5A06-4406-8A92-20A6877805F3}"/>
              </a:ext>
            </a:extLst>
          </p:cNvPr>
          <p:cNvSpPr txBox="1"/>
          <p:nvPr/>
        </p:nvSpPr>
        <p:spPr>
          <a:xfrm>
            <a:off x="950799" y="117693"/>
            <a:ext cx="6144064" cy="6740307"/>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Sponsor List for 2025</a:t>
            </a:r>
            <a:endParaRPr lang="en-US" sz="2400" dirty="0">
              <a:latin typeface="Calibri" panose="020F0502020204030204" pitchFamily="34" charset="0"/>
              <a:cs typeface="Calibri" panose="020F0502020204030204" pitchFamily="34" charset="0"/>
            </a:endParaRPr>
          </a:p>
          <a:p>
            <a:r>
              <a:rPr lang="en-US" sz="1200" b="1" u="sng" dirty="0">
                <a:latin typeface="Calibri" panose="020F0502020204030204" pitchFamily="34" charset="0"/>
                <a:cs typeface="Calibri" panose="020F0502020204030204" pitchFamily="34" charset="0"/>
              </a:rPr>
              <a:t>Concert Series</a:t>
            </a:r>
            <a:endParaRPr lang="en-US" sz="1200" u="sng" dirty="0">
              <a:latin typeface="Calibri" panose="020F0502020204030204" pitchFamily="34" charset="0"/>
              <a:cs typeface="Calibri" panose="020F0502020204030204" pitchFamily="34" charset="0"/>
            </a:endParaRPr>
          </a:p>
          <a:p>
            <a:pPr lvl="0"/>
            <a:r>
              <a:rPr lang="en-US" sz="1200" dirty="0">
                <a:latin typeface="Calibri" panose="020F0502020204030204" pitchFamily="34" charset="0"/>
                <a:cs typeface="Calibri" panose="020F0502020204030204" pitchFamily="34" charset="0"/>
              </a:rPr>
              <a:t>Festival Country Indiana, Title Sponsor ($10,000)</a:t>
            </a:r>
          </a:p>
          <a:p>
            <a:pPr lvl="0"/>
            <a:r>
              <a:rPr lang="en-US" sz="1200" b="1" dirty="0">
                <a:highlight>
                  <a:srgbClr val="FFFF00"/>
                </a:highlight>
                <a:latin typeface="Calibri" panose="020F0502020204030204" pitchFamily="34" charset="0"/>
                <a:cs typeface="Calibri" panose="020F0502020204030204" pitchFamily="34" charset="0"/>
              </a:rPr>
              <a:t>Earl Gray &amp; Sons, Beer &amp; Wine Garden Sponsor ($7,500)  **NEW</a:t>
            </a:r>
            <a:endParaRPr lang="en-US" sz="1200" dirty="0">
              <a:highlight>
                <a:srgbClr val="FFFF00"/>
              </a:highlight>
              <a:latin typeface="Calibri" panose="020F0502020204030204" pitchFamily="34" charset="0"/>
              <a:cs typeface="Calibri" panose="020F0502020204030204" pitchFamily="34" charset="0"/>
            </a:endParaRPr>
          </a:p>
          <a:p>
            <a:pPr lvl="0"/>
            <a:r>
              <a:rPr lang="en-US" sz="1200" dirty="0">
                <a:latin typeface="Calibri" panose="020F0502020204030204" pitchFamily="34" charset="0"/>
                <a:cs typeface="Calibri" panose="020F0502020204030204" pitchFamily="34" charset="0"/>
              </a:rPr>
              <a:t>Compass Park, Gold Sponsor ($5,000)</a:t>
            </a:r>
          </a:p>
          <a:p>
            <a:pPr lvl="0"/>
            <a:r>
              <a:rPr lang="en-US" sz="1200" dirty="0">
                <a:latin typeface="Calibri" panose="020F0502020204030204" pitchFamily="34" charset="0"/>
                <a:cs typeface="Calibri" panose="020F0502020204030204" pitchFamily="34" charset="0"/>
              </a:rPr>
              <a:t>Franklin Jewelers, Gold Sponsor ($5,000) </a:t>
            </a:r>
          </a:p>
          <a:p>
            <a:pPr lvl="0"/>
            <a:r>
              <a:rPr lang="en-US" sz="1200" dirty="0">
                <a:latin typeface="Calibri" panose="020F0502020204030204" pitchFamily="34" charset="0"/>
                <a:cs typeface="Calibri" panose="020F0502020204030204" pitchFamily="34" charset="0"/>
              </a:rPr>
              <a:t>Huston Electric ($5,000 In Kind) </a:t>
            </a:r>
          </a:p>
          <a:p>
            <a:pPr lvl="0"/>
            <a:r>
              <a:rPr lang="en-US" sz="1200" dirty="0">
                <a:latin typeface="Calibri" panose="020F0502020204030204" pitchFamily="34" charset="0"/>
                <a:cs typeface="Calibri" panose="020F0502020204030204" pitchFamily="34" charset="0"/>
              </a:rPr>
              <a:t>Campbell Shuck Insurance, Silver Sponsor ($2,500)</a:t>
            </a:r>
          </a:p>
          <a:p>
            <a:pPr lvl="0"/>
            <a:r>
              <a:rPr lang="en-US" sz="1200" dirty="0">
                <a:latin typeface="Calibri" panose="020F0502020204030204" pitchFamily="34" charset="0"/>
                <a:cs typeface="Calibri" panose="020F0502020204030204" pitchFamily="34" charset="0"/>
              </a:rPr>
              <a:t>Franklin Insurance, Silver Sponsor ($2,500)</a:t>
            </a:r>
          </a:p>
          <a:p>
            <a:pPr lvl="0"/>
            <a:r>
              <a:rPr lang="en-US" sz="1200" dirty="0" err="1">
                <a:latin typeface="Calibri" panose="020F0502020204030204" pitchFamily="34" charset="0"/>
                <a:cs typeface="Calibri" panose="020F0502020204030204" pitchFamily="34" charset="0"/>
              </a:rPr>
              <a:t>Culligan</a:t>
            </a:r>
            <a:r>
              <a:rPr lang="en-US" sz="1200" dirty="0">
                <a:latin typeface="Calibri" panose="020F0502020204030204" pitchFamily="34" charset="0"/>
                <a:cs typeface="Calibri" panose="020F0502020204030204" pitchFamily="34" charset="0"/>
              </a:rPr>
              <a:t> ($2,500 In Kind)</a:t>
            </a:r>
          </a:p>
          <a:p>
            <a:pPr lvl="0"/>
            <a:r>
              <a:rPr lang="en-US" sz="1200" dirty="0">
                <a:latin typeface="Calibri" panose="020F0502020204030204" pitchFamily="34" charset="0"/>
                <a:cs typeface="Calibri" panose="020F0502020204030204" pitchFamily="34" charset="0"/>
              </a:rPr>
              <a:t>Horizon Bank, Silver Sponsor ($2,500)</a:t>
            </a:r>
          </a:p>
          <a:p>
            <a:pPr lvl="0"/>
            <a:r>
              <a:rPr lang="en-US" sz="1200" dirty="0" err="1">
                <a:latin typeface="Calibri" panose="020F0502020204030204" pitchFamily="34" charset="0"/>
                <a:cs typeface="Calibri" panose="020F0502020204030204" pitchFamily="34" charset="0"/>
              </a:rPr>
              <a:t>McGath</a:t>
            </a:r>
            <a:r>
              <a:rPr lang="en-US" sz="1200" dirty="0">
                <a:latin typeface="Calibri" panose="020F0502020204030204" pitchFamily="34" charset="0"/>
                <a:cs typeface="Calibri" panose="020F0502020204030204" pitchFamily="34" charset="0"/>
              </a:rPr>
              <a:t> Concrete Construction Corporation, Silver Sponsor ($2,500)</a:t>
            </a:r>
          </a:p>
          <a:p>
            <a:pPr lvl="0"/>
            <a:r>
              <a:rPr lang="en-US" sz="1200" dirty="0">
                <a:latin typeface="Calibri" panose="020F0502020204030204" pitchFamily="34" charset="0"/>
                <a:cs typeface="Calibri" panose="020F0502020204030204" pitchFamily="34" charset="0"/>
              </a:rPr>
              <a:t>Horizon Bank, Booth Sponsor ($500)</a:t>
            </a:r>
          </a:p>
          <a:p>
            <a:pPr lvl="0"/>
            <a:r>
              <a:rPr lang="en-US" sz="1200" b="1" dirty="0">
                <a:highlight>
                  <a:srgbClr val="FFFF00"/>
                </a:highlight>
                <a:latin typeface="Calibri" panose="020F0502020204030204" pitchFamily="34" charset="0"/>
                <a:cs typeface="Calibri" panose="020F0502020204030204" pitchFamily="34" charset="0"/>
              </a:rPr>
              <a:t>Ivy Tech Community College ($500)  **NEW</a:t>
            </a:r>
            <a:endParaRPr lang="en-US" sz="1200" dirty="0">
              <a:highlight>
                <a:srgbClr val="FFFF00"/>
              </a:highlight>
              <a:latin typeface="Calibri" panose="020F0502020204030204" pitchFamily="34" charset="0"/>
              <a:cs typeface="Calibri" panose="020F0502020204030204" pitchFamily="34" charset="0"/>
            </a:endParaRPr>
          </a:p>
          <a:p>
            <a:pPr lvl="0"/>
            <a:r>
              <a:rPr lang="en-US" sz="1200" b="1" dirty="0">
                <a:highlight>
                  <a:srgbClr val="FFFF00"/>
                </a:highlight>
                <a:latin typeface="Calibri" panose="020F0502020204030204" pitchFamily="34" charset="0"/>
                <a:cs typeface="Calibri" panose="020F0502020204030204" pitchFamily="34" charset="0"/>
              </a:rPr>
              <a:t>Martin Orthodontics ($500)  **NEW</a:t>
            </a:r>
            <a:endParaRPr lang="en-US" sz="1200" dirty="0">
              <a:highlight>
                <a:srgbClr val="FFFF00"/>
              </a:highlight>
              <a:latin typeface="Calibri" panose="020F0502020204030204" pitchFamily="34" charset="0"/>
              <a:cs typeface="Calibri" panose="020F0502020204030204" pitchFamily="34" charset="0"/>
            </a:endParaRPr>
          </a:p>
          <a:p>
            <a:r>
              <a:rPr lang="en-US" sz="1200" b="1" u="sng" dirty="0">
                <a:latin typeface="Calibri" panose="020F0502020204030204" pitchFamily="34" charset="0"/>
                <a:cs typeface="Calibri" panose="020F0502020204030204" pitchFamily="34" charset="0"/>
              </a:rPr>
              <a:t>Easter Egg Hunt</a:t>
            </a:r>
            <a:endParaRPr lang="en-US" sz="1200" u="sng" dirty="0">
              <a:latin typeface="Calibri" panose="020F0502020204030204" pitchFamily="34" charset="0"/>
              <a:cs typeface="Calibri" panose="020F0502020204030204" pitchFamily="34" charset="0"/>
            </a:endParaRPr>
          </a:p>
          <a:p>
            <a:pPr lvl="0"/>
            <a:r>
              <a:rPr lang="en-US" sz="1200" dirty="0">
                <a:latin typeface="Calibri" panose="020F0502020204030204" pitchFamily="34" charset="0"/>
                <a:cs typeface="Calibri" panose="020F0502020204030204" pitchFamily="34" charset="0"/>
              </a:rPr>
              <a:t>Community Baptist Church, Title Sponsor ($750)</a:t>
            </a:r>
          </a:p>
          <a:p>
            <a:r>
              <a:rPr lang="en-US" sz="1200" b="1" u="sng" dirty="0" err="1">
                <a:latin typeface="Calibri" panose="020F0502020204030204" pitchFamily="34" charset="0"/>
                <a:cs typeface="Calibri" panose="020F0502020204030204" pitchFamily="34" charset="0"/>
              </a:rPr>
              <a:t>Cruisin</a:t>
            </a:r>
            <a:r>
              <a:rPr lang="en-US" sz="1200" b="1" u="sng" dirty="0">
                <a:latin typeface="Calibri" panose="020F0502020204030204" pitchFamily="34" charset="0"/>
                <a:cs typeface="Calibri" panose="020F0502020204030204" pitchFamily="34" charset="0"/>
              </a:rPr>
              <a:t>’ the Amp</a:t>
            </a:r>
            <a:endParaRPr lang="en-US" sz="1200" u="sng" dirty="0">
              <a:latin typeface="Calibri" panose="020F0502020204030204" pitchFamily="34" charset="0"/>
              <a:cs typeface="Calibri" panose="020F0502020204030204" pitchFamily="34" charset="0"/>
            </a:endParaRPr>
          </a:p>
          <a:p>
            <a:pPr lvl="0"/>
            <a:r>
              <a:rPr lang="en-US" sz="1200" dirty="0">
                <a:latin typeface="Calibri" panose="020F0502020204030204" pitchFamily="34" charset="0"/>
                <a:cs typeface="Calibri" panose="020F0502020204030204" pitchFamily="34" charset="0"/>
              </a:rPr>
              <a:t>Winters Plumbing, Gold Sponsor ($1,500)</a:t>
            </a:r>
          </a:p>
          <a:p>
            <a:r>
              <a:rPr lang="en-US" sz="1200" b="1" u="sng" dirty="0">
                <a:latin typeface="Calibri" panose="020F0502020204030204" pitchFamily="34" charset="0"/>
                <a:cs typeface="Calibri" panose="020F0502020204030204" pitchFamily="34" charset="0"/>
              </a:rPr>
              <a:t>Firecracker Festival</a:t>
            </a:r>
            <a:endParaRPr lang="en-US" sz="1200" u="sng" dirty="0">
              <a:latin typeface="Calibri" panose="020F0502020204030204" pitchFamily="34" charset="0"/>
              <a:cs typeface="Calibri" panose="020F0502020204030204" pitchFamily="34" charset="0"/>
            </a:endParaRPr>
          </a:p>
          <a:p>
            <a:r>
              <a:rPr lang="en-US" sz="1200" b="1" u="sng" dirty="0">
                <a:latin typeface="Calibri" panose="020F0502020204030204" pitchFamily="34" charset="0"/>
                <a:cs typeface="Calibri" panose="020F0502020204030204" pitchFamily="34" charset="0"/>
              </a:rPr>
              <a:t>Fall Festival</a:t>
            </a:r>
            <a:endParaRPr lang="en-US" sz="1200" u="sng" dirty="0">
              <a:latin typeface="Calibri" panose="020F0502020204030204" pitchFamily="34" charset="0"/>
              <a:cs typeface="Calibri" panose="020F0502020204030204" pitchFamily="34" charset="0"/>
            </a:endParaRPr>
          </a:p>
          <a:p>
            <a:pPr lvl="0"/>
            <a:r>
              <a:rPr lang="en-US" sz="1200" dirty="0">
                <a:latin typeface="Calibri" panose="020F0502020204030204" pitchFamily="34" charset="0"/>
                <a:cs typeface="Calibri" panose="020F0502020204030204" pitchFamily="34" charset="0"/>
              </a:rPr>
              <a:t>Winters Plumbing, Gold Sponsor ($2,500)</a:t>
            </a:r>
          </a:p>
          <a:p>
            <a:pPr lvl="0"/>
            <a:r>
              <a:rPr lang="en-US" sz="1200" b="1" dirty="0">
                <a:highlight>
                  <a:srgbClr val="FFFF00"/>
                </a:highlight>
                <a:latin typeface="Calibri" panose="020F0502020204030204" pitchFamily="34" charset="0"/>
                <a:cs typeface="Calibri" panose="020F0502020204030204" pitchFamily="34" charset="0"/>
              </a:rPr>
              <a:t>Martin Orthodontics, Silver Sponsor ($1,000)  **NEW</a:t>
            </a:r>
            <a:endParaRPr lang="en-US" sz="1200" dirty="0">
              <a:highlight>
                <a:srgbClr val="FFFF00"/>
              </a:highlight>
              <a:latin typeface="Calibri" panose="020F0502020204030204" pitchFamily="34" charset="0"/>
              <a:cs typeface="Calibri" panose="020F0502020204030204" pitchFamily="34" charset="0"/>
            </a:endParaRPr>
          </a:p>
          <a:p>
            <a:r>
              <a:rPr lang="en-US" sz="1200" b="1" u="sng" dirty="0">
                <a:latin typeface="Calibri" panose="020F0502020204030204" pitchFamily="34" charset="0"/>
                <a:cs typeface="Calibri" panose="020F0502020204030204" pitchFamily="34" charset="0"/>
              </a:rPr>
              <a:t>Halloween Town</a:t>
            </a:r>
            <a:endParaRPr lang="en-US" sz="1200" u="sng" dirty="0">
              <a:latin typeface="Calibri" panose="020F0502020204030204" pitchFamily="34" charset="0"/>
              <a:cs typeface="Calibri" panose="020F0502020204030204" pitchFamily="34" charset="0"/>
            </a:endParaRPr>
          </a:p>
          <a:p>
            <a:r>
              <a:rPr lang="en-US" sz="1200" b="1" u="sng" dirty="0">
                <a:latin typeface="Calibri" panose="020F0502020204030204" pitchFamily="34" charset="0"/>
                <a:cs typeface="Calibri" panose="020F0502020204030204" pitchFamily="34" charset="0"/>
              </a:rPr>
              <a:t>Family Movie Series</a:t>
            </a:r>
            <a:endParaRPr lang="en-US" sz="1200" u="sng" dirty="0">
              <a:latin typeface="Calibri" panose="020F0502020204030204" pitchFamily="34" charset="0"/>
              <a:cs typeface="Calibri" panose="020F0502020204030204" pitchFamily="34" charset="0"/>
            </a:endParaRPr>
          </a:p>
          <a:p>
            <a:pPr lvl="0"/>
            <a:r>
              <a:rPr lang="en-US" sz="1200" dirty="0">
                <a:latin typeface="Calibri" panose="020F0502020204030204" pitchFamily="34" charset="0"/>
                <a:cs typeface="Calibri" panose="020F0502020204030204" pitchFamily="34" charset="0"/>
              </a:rPr>
              <a:t>JCREMC/</a:t>
            </a:r>
            <a:r>
              <a:rPr lang="en-US" sz="1200" dirty="0" err="1">
                <a:latin typeface="Calibri" panose="020F0502020204030204" pitchFamily="34" charset="0"/>
                <a:cs typeface="Calibri" panose="020F0502020204030204" pitchFamily="34" charset="0"/>
              </a:rPr>
              <a:t>JCFiber</a:t>
            </a:r>
            <a:r>
              <a:rPr lang="en-US" sz="1200" dirty="0">
                <a:latin typeface="Calibri" panose="020F0502020204030204" pitchFamily="34" charset="0"/>
                <a:cs typeface="Calibri" panose="020F0502020204030204" pitchFamily="34" charset="0"/>
              </a:rPr>
              <a:t>, Title Sponsor ($5,000)</a:t>
            </a:r>
          </a:p>
          <a:p>
            <a:r>
              <a:rPr lang="en-US" sz="1200" b="1" u="sng" dirty="0">
                <a:latin typeface="Calibri" panose="020F0502020204030204" pitchFamily="34" charset="0"/>
                <a:cs typeface="Calibri" panose="020F0502020204030204" pitchFamily="34" charset="0"/>
              </a:rPr>
              <a:t>Franklin Family Aquatic Center</a:t>
            </a:r>
            <a:endParaRPr lang="en-US" sz="1200" u="sng" dirty="0">
              <a:latin typeface="Calibri" panose="020F0502020204030204" pitchFamily="34" charset="0"/>
              <a:cs typeface="Calibri" panose="020F0502020204030204" pitchFamily="34" charset="0"/>
            </a:endParaRPr>
          </a:p>
          <a:p>
            <a:pPr lvl="0"/>
            <a:r>
              <a:rPr lang="en-US" sz="1200" dirty="0">
                <a:latin typeface="Calibri" panose="020F0502020204030204" pitchFamily="34" charset="0"/>
                <a:cs typeface="Calibri" panose="020F0502020204030204" pitchFamily="34" charset="0"/>
              </a:rPr>
              <a:t>Vaught Family Eye Care, First Aid &amp; Sunscreen Sponsor ($500)</a:t>
            </a:r>
          </a:p>
          <a:p>
            <a:pPr lvl="0"/>
            <a:r>
              <a:rPr lang="en-US" sz="1200" dirty="0">
                <a:latin typeface="Calibri" panose="020F0502020204030204" pitchFamily="34" charset="0"/>
                <a:cs typeface="Calibri" panose="020F0502020204030204" pitchFamily="34" charset="0"/>
              </a:rPr>
              <a:t>Lambert Orthodontics, Souvenir Cub Sponsor ($1,000)</a:t>
            </a:r>
          </a:p>
          <a:p>
            <a:r>
              <a:rPr lang="en-US" sz="1200" b="1" u="sng" dirty="0" err="1">
                <a:latin typeface="Calibri" panose="020F0502020204030204" pitchFamily="34" charset="0"/>
                <a:cs typeface="Calibri" panose="020F0502020204030204" pitchFamily="34" charset="0"/>
              </a:rPr>
              <a:t>Hubler</a:t>
            </a:r>
            <a:r>
              <a:rPr lang="en-US" sz="1200" b="1" u="sng" dirty="0">
                <a:latin typeface="Calibri" panose="020F0502020204030204" pitchFamily="34" charset="0"/>
                <a:cs typeface="Calibri" panose="020F0502020204030204" pitchFamily="34" charset="0"/>
              </a:rPr>
              <a:t> Group</a:t>
            </a:r>
            <a:r>
              <a:rPr lang="en-US" sz="1200" u="sng"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Amphitheater Sponsorship ($25,000)</a:t>
            </a:r>
          </a:p>
          <a:p>
            <a:r>
              <a:rPr lang="en-US" sz="1200" b="1" u="sng" dirty="0">
                <a:latin typeface="Calibri" panose="020F0502020204030204" pitchFamily="34" charset="0"/>
                <a:cs typeface="Calibri" panose="020F0502020204030204" pitchFamily="34" charset="0"/>
              </a:rPr>
              <a:t>Johnson Memorial Hospital</a:t>
            </a:r>
            <a:r>
              <a:rPr lang="en-US" sz="1200" u="sng"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Pickleball Sponsorship ($25,000)</a:t>
            </a:r>
          </a:p>
          <a:p>
            <a:r>
              <a:rPr lang="en-US" sz="1200" b="1" u="sng" dirty="0" err="1">
                <a:latin typeface="Calibri" panose="020F0502020204030204" pitchFamily="34" charset="0"/>
                <a:cs typeface="Calibri" panose="020F0502020204030204" pitchFamily="34" charset="0"/>
              </a:rPr>
              <a:t>Branigin</a:t>
            </a:r>
            <a:r>
              <a:rPr lang="en-US" sz="1200" b="1" u="sng" dirty="0">
                <a:latin typeface="Calibri" panose="020F0502020204030204" pitchFamily="34" charset="0"/>
                <a:cs typeface="Calibri" panose="020F0502020204030204" pitchFamily="34" charset="0"/>
              </a:rPr>
              <a:t> Foundation</a:t>
            </a:r>
            <a:r>
              <a:rPr lang="en-US" sz="1200" u="sng"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Street Sponsorship ($10,000)</a:t>
            </a:r>
          </a:p>
          <a:p>
            <a:r>
              <a:rPr lang="en-US" sz="1200" b="1" u="sng" dirty="0" err="1">
                <a:latin typeface="Calibri" panose="020F0502020204030204" pitchFamily="34" charset="0"/>
                <a:cs typeface="Calibri" panose="020F0502020204030204" pitchFamily="34" charset="0"/>
              </a:rPr>
              <a:t>Branigin</a:t>
            </a:r>
            <a:r>
              <a:rPr lang="en-US" sz="1200" b="1" u="sng" dirty="0">
                <a:latin typeface="Calibri" panose="020F0502020204030204" pitchFamily="34" charset="0"/>
                <a:cs typeface="Calibri" panose="020F0502020204030204" pitchFamily="34" charset="0"/>
              </a:rPr>
              <a:t> Foundation</a:t>
            </a:r>
            <a:r>
              <a:rPr lang="en-US" sz="1200" u="sng"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Arts at the Amp Series and programming with the Franklin Public Arts Advisory Committee ($5,500)</a:t>
            </a:r>
          </a:p>
          <a:p>
            <a:r>
              <a:rPr lang="en-US" sz="1200" dirty="0"/>
              <a:t> </a:t>
            </a:r>
          </a:p>
        </p:txBody>
      </p:sp>
    </p:spTree>
    <p:extLst>
      <p:ext uri="{BB962C8B-B14F-4D97-AF65-F5344CB8AC3E}">
        <p14:creationId xmlns:p14="http://schemas.microsoft.com/office/powerpoint/2010/main" val="1517465970"/>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docProps/app.xml><?xml version="1.0" encoding="utf-8"?>
<Properties xmlns="http://schemas.openxmlformats.org/officeDocument/2006/extended-properties" xmlns:vt="http://schemas.openxmlformats.org/officeDocument/2006/docPropsVTypes">
  <Template/>
  <TotalTime>1958</TotalTime>
  <Words>1189</Words>
  <Application>Microsoft Office PowerPoint</Application>
  <PresentationFormat>Widescreen</PresentationFormat>
  <Paragraphs>127</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Arial Rounded MT Bold</vt:lpstr>
      <vt:lpstr>Calibri</vt:lpstr>
      <vt:lpstr>Gill Sans MT</vt:lpstr>
      <vt:lpstr>Impact</vt:lpstr>
      <vt:lpstr>Symbol</vt:lpstr>
      <vt:lpstr>Badge</vt:lpstr>
      <vt:lpstr>PowerPoint Presentation</vt:lpstr>
      <vt:lpstr>FACILITY Reservations </vt:lpstr>
      <vt:lpstr>PowerPoint Presentation</vt:lpstr>
      <vt:lpstr>- Victoria </vt:lpstr>
      <vt:lpstr>Recreation pROGRAMS CONTINUED  </vt:lpstr>
      <vt:lpstr>Recreation pROGRAMS CONTINUED  </vt:lpstr>
      <vt:lpstr>RecreatioN,  Events, &amp; pROGRAMS </vt:lpstr>
      <vt:lpstr>Community events </vt:lpstr>
      <vt:lpstr>Community events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dc:title>
  <dc:creator>Victoria Ratliff</dc:creator>
  <cp:lastModifiedBy>Courtney Johnson</cp:lastModifiedBy>
  <cp:revision>33</cp:revision>
  <dcterms:created xsi:type="dcterms:W3CDTF">2024-05-13T14:20:53Z</dcterms:created>
  <dcterms:modified xsi:type="dcterms:W3CDTF">2025-03-20T17:22:58Z</dcterms:modified>
</cp:coreProperties>
</file>